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0" r:id="rId1"/>
  </p:sldMasterIdLst>
  <p:notesMasterIdLst>
    <p:notesMasterId r:id="rId4"/>
  </p:notesMasterIdLst>
  <p:sldIdLst>
    <p:sldId id="325" r:id="rId2"/>
    <p:sldId id="326" r:id="rId3"/>
  </p:sldIdLst>
  <p:sldSz cx="9906000" cy="6858000" type="A4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Ирина Комарова" initials="ИК" lastIdx="1" clrIdx="0">
    <p:extLst>
      <p:ext uri="{19B8F6BF-5375-455C-9EA6-DF929625EA0E}">
        <p15:presenceInfo xmlns="" xmlns:p15="http://schemas.microsoft.com/office/powerpoint/2012/main" userId="Ирина Комаров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5" autoAdjust="0"/>
    <p:restoredTop sz="94939" autoAdjust="0"/>
  </p:normalViewPr>
  <p:slideViewPr>
    <p:cSldViewPr>
      <p:cViewPr>
        <p:scale>
          <a:sx n="200" d="100"/>
          <a:sy n="200" d="100"/>
        </p:scale>
        <p:origin x="2250" y="142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AD618F2-E8AB-4EF1-BC79-A2A2A0C8DCAF}" type="datetimeFigureOut">
              <a:rPr lang="ru-RU"/>
              <a:pPr>
                <a:defRPr/>
              </a:pPr>
              <a:t>08.04.2019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5AEFC87-1A93-479C-806A-F7B5F8AAEC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147852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5" y="2130432"/>
            <a:ext cx="8420101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0801076-8E09-4A4E-A9F3-603B12CF259B}" type="datetime1">
              <a:rPr lang="ru-RU" smtClean="0"/>
              <a:pPr>
                <a:defRPr/>
              </a:pPr>
              <a:t>08.04.2019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D5B89D-F9BD-443F-A2F0-AD29F7497C0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94062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E63782-E830-4EF4-88C5-3685D2E25522}" type="datetime1">
              <a:rPr lang="ru-RU" smtClean="0"/>
              <a:pPr>
                <a:defRPr/>
              </a:pPr>
              <a:t>08.04.2019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CACE7F-A3DC-464F-84A4-89D3D88EC4C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45853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74642"/>
            <a:ext cx="222885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8" y="274642"/>
            <a:ext cx="6521449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81EA0F-27CB-4321-B5BA-4598B334773C}" type="datetime1">
              <a:rPr lang="ru-RU" smtClean="0"/>
              <a:pPr>
                <a:defRPr/>
              </a:pPr>
              <a:t>08.04.2019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377A6D-F161-4B7C-8542-8272F84562A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97158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859363-480B-4956-B02A-8EEFDD812F33}" type="datetime1">
              <a:rPr lang="ru-RU" smtClean="0"/>
              <a:pPr>
                <a:defRPr/>
              </a:pPr>
              <a:t>08.04.2019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31B1A5-A361-42A2-A433-596B667812E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68356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511" y="4406901"/>
            <a:ext cx="842010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511" y="2906716"/>
            <a:ext cx="84201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6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4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7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9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E703725-B40A-4466-9C97-B2E2C71709C5}" type="datetime1">
              <a:rPr lang="ru-RU" smtClean="0"/>
              <a:pPr>
                <a:defRPr/>
              </a:pPr>
              <a:t>08.04.2019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897E2A-33F3-4E15-9EAA-EC8DAC48BFA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78755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95304" y="1600201"/>
            <a:ext cx="43751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35555" y="1600201"/>
            <a:ext cx="43751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F915EEA-22E8-499C-A507-EB6CB502EEAB}" type="datetime1">
              <a:rPr lang="ru-RU" smtClean="0"/>
              <a:pPr>
                <a:defRPr/>
              </a:pPr>
              <a:t>08.04.2019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00FEBD-ADF4-4725-84E1-A2086D85298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92554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2" y="1535113"/>
            <a:ext cx="4376870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2" indent="0">
              <a:buNone/>
              <a:defRPr sz="2000" b="1"/>
            </a:lvl2pPr>
            <a:lvl3pPr marL="914323" indent="0">
              <a:buNone/>
              <a:defRPr sz="1800" b="1"/>
            </a:lvl3pPr>
            <a:lvl4pPr marL="1371485" indent="0">
              <a:buNone/>
              <a:defRPr sz="1600" b="1"/>
            </a:lvl4pPr>
            <a:lvl5pPr marL="1828647" indent="0">
              <a:buNone/>
              <a:defRPr sz="1600" b="1"/>
            </a:lvl5pPr>
            <a:lvl6pPr marL="2285808" indent="0">
              <a:buNone/>
              <a:defRPr sz="1600" b="1"/>
            </a:lvl6pPr>
            <a:lvl7pPr marL="2742970" indent="0">
              <a:buNone/>
              <a:defRPr sz="1600" b="1"/>
            </a:lvl7pPr>
            <a:lvl8pPr marL="3200132" indent="0">
              <a:buNone/>
              <a:defRPr sz="1600" b="1"/>
            </a:lvl8pPr>
            <a:lvl9pPr marL="3657294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5302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117" y="1535113"/>
            <a:ext cx="4378589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2" indent="0">
              <a:buNone/>
              <a:defRPr sz="2000" b="1"/>
            </a:lvl2pPr>
            <a:lvl3pPr marL="914323" indent="0">
              <a:buNone/>
              <a:defRPr sz="1800" b="1"/>
            </a:lvl3pPr>
            <a:lvl4pPr marL="1371485" indent="0">
              <a:buNone/>
              <a:defRPr sz="1600" b="1"/>
            </a:lvl4pPr>
            <a:lvl5pPr marL="1828647" indent="0">
              <a:buNone/>
              <a:defRPr sz="1600" b="1"/>
            </a:lvl5pPr>
            <a:lvl6pPr marL="2285808" indent="0">
              <a:buNone/>
              <a:defRPr sz="1600" b="1"/>
            </a:lvl6pPr>
            <a:lvl7pPr marL="2742970" indent="0">
              <a:buNone/>
              <a:defRPr sz="1600" b="1"/>
            </a:lvl7pPr>
            <a:lvl8pPr marL="3200132" indent="0">
              <a:buNone/>
              <a:defRPr sz="1600" b="1"/>
            </a:lvl8pPr>
            <a:lvl9pPr marL="3657294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032117" y="2174875"/>
            <a:ext cx="43785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97C4F5-6F1E-47D3-9C70-B32E32E06996}" type="datetime1">
              <a:rPr lang="ru-RU" smtClean="0"/>
              <a:pPr>
                <a:defRPr/>
              </a:pPr>
              <a:t>08.04.2019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CAB455-F039-4152-8E26-422238285CF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14661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D02E20-6918-42B5-8D8F-0B5FF681A89F}" type="datetime1">
              <a:rPr lang="ru-RU" smtClean="0"/>
              <a:pPr>
                <a:defRPr/>
              </a:pPr>
              <a:t>08.04.2019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CF3F9D-3E9F-4C0B-BA01-8AA789B5827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49288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15E82B0-AF06-4A67-8E4D-E56589B3A2E4}" type="datetime1">
              <a:rPr lang="ru-RU" smtClean="0"/>
              <a:pPr>
                <a:defRPr/>
              </a:pPr>
              <a:t>08.04.2019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8BFB6-CE2A-4E26-BAEF-BD15C0DFB58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17746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5" y="273050"/>
            <a:ext cx="3259006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72975" y="273057"/>
            <a:ext cx="553773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5" y="1435105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3" indent="0">
              <a:buNone/>
              <a:defRPr sz="1000"/>
            </a:lvl3pPr>
            <a:lvl4pPr marL="1371485" indent="0">
              <a:buNone/>
              <a:defRPr sz="900"/>
            </a:lvl4pPr>
            <a:lvl5pPr marL="1828647" indent="0">
              <a:buNone/>
              <a:defRPr sz="900"/>
            </a:lvl5pPr>
            <a:lvl6pPr marL="2285808" indent="0">
              <a:buNone/>
              <a:defRPr sz="900"/>
            </a:lvl6pPr>
            <a:lvl7pPr marL="2742970" indent="0">
              <a:buNone/>
              <a:defRPr sz="900"/>
            </a:lvl7pPr>
            <a:lvl8pPr marL="3200132" indent="0">
              <a:buNone/>
              <a:defRPr sz="900"/>
            </a:lvl8pPr>
            <a:lvl9pPr marL="3657294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83217D-FC2C-410C-851A-E6E55CB35314}" type="datetime1">
              <a:rPr lang="ru-RU" smtClean="0"/>
              <a:pPr>
                <a:defRPr/>
              </a:pPr>
              <a:t>08.04.2019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26A979-9F86-4BDF-BB33-0E137D7D4A0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36746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645" y="4800603"/>
            <a:ext cx="59436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62" indent="0">
              <a:buNone/>
              <a:defRPr sz="2800"/>
            </a:lvl2pPr>
            <a:lvl3pPr marL="914323" indent="0">
              <a:buNone/>
              <a:defRPr sz="2400"/>
            </a:lvl3pPr>
            <a:lvl4pPr marL="1371485" indent="0">
              <a:buNone/>
              <a:defRPr sz="2000"/>
            </a:lvl4pPr>
            <a:lvl5pPr marL="1828647" indent="0">
              <a:buNone/>
              <a:defRPr sz="2000"/>
            </a:lvl5pPr>
            <a:lvl6pPr marL="2285808" indent="0">
              <a:buNone/>
              <a:defRPr sz="2000"/>
            </a:lvl6pPr>
            <a:lvl7pPr marL="2742970" indent="0">
              <a:buNone/>
              <a:defRPr sz="2000"/>
            </a:lvl7pPr>
            <a:lvl8pPr marL="3200132" indent="0">
              <a:buNone/>
              <a:defRPr sz="2000"/>
            </a:lvl8pPr>
            <a:lvl9pPr marL="3657294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645" y="5367343"/>
            <a:ext cx="59436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3" indent="0">
              <a:buNone/>
              <a:defRPr sz="1000"/>
            </a:lvl3pPr>
            <a:lvl4pPr marL="1371485" indent="0">
              <a:buNone/>
              <a:defRPr sz="900"/>
            </a:lvl4pPr>
            <a:lvl5pPr marL="1828647" indent="0">
              <a:buNone/>
              <a:defRPr sz="900"/>
            </a:lvl5pPr>
            <a:lvl6pPr marL="2285808" indent="0">
              <a:buNone/>
              <a:defRPr sz="900"/>
            </a:lvl6pPr>
            <a:lvl7pPr marL="2742970" indent="0">
              <a:buNone/>
              <a:defRPr sz="900"/>
            </a:lvl7pPr>
            <a:lvl8pPr marL="3200132" indent="0">
              <a:buNone/>
              <a:defRPr sz="900"/>
            </a:lvl8pPr>
            <a:lvl9pPr marL="3657294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4A49A98-91E2-4386-9B68-4E9088368C01}" type="datetime1">
              <a:rPr lang="ru-RU" smtClean="0"/>
              <a:pPr>
                <a:defRPr/>
              </a:pPr>
              <a:t>08.04.2019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1A92BE-4DB1-41E0-9C49-9D98789C0C3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83224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1" y="274639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1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95300" y="635635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222D2E-06FF-468E-89CA-04F59EDCF04D}" type="datetime1">
              <a:rPr lang="ru-RU" smtClean="0"/>
              <a:pPr>
                <a:defRPr/>
              </a:pPr>
              <a:t>08.04.2019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384551" y="6356355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99300" y="635635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4F21A53-5EBE-42D3-B9DB-432ABEAC0F6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96744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1" r:id="rId1"/>
    <p:sldLayoutId id="2147483992" r:id="rId2"/>
    <p:sldLayoutId id="2147483993" r:id="rId3"/>
    <p:sldLayoutId id="2147483994" r:id="rId4"/>
    <p:sldLayoutId id="2147483995" r:id="rId5"/>
    <p:sldLayoutId id="2147483996" r:id="rId6"/>
    <p:sldLayoutId id="2147483997" r:id="rId7"/>
    <p:sldLayoutId id="2147483998" r:id="rId8"/>
    <p:sldLayoutId id="2147483999" r:id="rId9"/>
    <p:sldLayoutId id="2147484000" r:id="rId10"/>
    <p:sldLayoutId id="2147484001" r:id="rId11"/>
  </p:sldLayoutIdLst>
  <p:hf sldNum="0" hdr="0" ftr="0" dt="0"/>
  <p:txStyles>
    <p:titleStyle>
      <a:lvl1pPr algn="ctr" defTabSz="914323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71" indent="-342871" algn="l" defTabSz="914323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88" indent="-285725" algn="l" defTabSz="914323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04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66" indent="-228581" algn="l" defTabSz="91432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28" indent="-228581" algn="l" defTabSz="91432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89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51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13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74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2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23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85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47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08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70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32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94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https://ds04.infourok.ru/uploads/ex/0fd1/0001e490-ab61233a/2/hello_html_m6eed939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2237" y="455141"/>
            <a:ext cx="650544" cy="58097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4958158" y="981433"/>
            <a:ext cx="0" cy="58408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7" descr="C:\Users\Semyon\Desktop\Новый точечный рисунок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6419" y="5374148"/>
            <a:ext cx="452108" cy="45176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803059" y="897115"/>
            <a:ext cx="1950535" cy="209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62" dirty="0"/>
              <a:t>у Вас есть доступ в Интернет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98970" y="839882"/>
            <a:ext cx="1944216" cy="326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62" dirty="0"/>
              <a:t>Вы предпочитаете обратиться за сертификатом лично</a:t>
            </a:r>
          </a:p>
        </p:txBody>
      </p:sp>
      <p:sp>
        <p:nvSpPr>
          <p:cNvPr id="10" name="Шестиугольник 9"/>
          <p:cNvSpPr/>
          <p:nvPr/>
        </p:nvSpPr>
        <p:spPr>
          <a:xfrm rot="5400000">
            <a:off x="2759525" y="1206450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1</a:t>
            </a: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flipH="1">
            <a:off x="2715135" y="1144996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2717995" y="1211945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2715135" y="1379892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2863161" y="1446840"/>
            <a:ext cx="3575" cy="24925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V="1">
            <a:off x="2861401" y="1143923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3008785" y="1172754"/>
            <a:ext cx="1794661" cy="5716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начиная с </a:t>
            </a:r>
            <a:r>
              <a:rPr lang="ru-RU" sz="623" dirty="0" smtClean="0">
                <a:solidFill>
                  <a:srgbClr val="7030A0"/>
                </a:solidFill>
              </a:rPr>
              <a:t>17 </a:t>
            </a:r>
            <a:r>
              <a:rPr lang="ru-RU" sz="623" dirty="0">
                <a:solidFill>
                  <a:srgbClr val="7030A0"/>
                </a:solidFill>
              </a:rPr>
              <a:t>мая 201</a:t>
            </a:r>
            <a:r>
              <a:rPr lang="en-US" sz="623" dirty="0">
                <a:solidFill>
                  <a:srgbClr val="7030A0"/>
                </a:solidFill>
              </a:rPr>
              <a:t>9</a:t>
            </a:r>
            <a:r>
              <a:rPr lang="ru-RU" sz="623" dirty="0">
                <a:solidFill>
                  <a:srgbClr val="7030A0"/>
                </a:solidFill>
              </a:rPr>
              <a:t> года </a:t>
            </a:r>
            <a:r>
              <a:rPr lang="ru-RU" sz="623" dirty="0">
                <a:solidFill>
                  <a:srgbClr val="0070C0"/>
                </a:solidFill>
              </a:rPr>
              <a:t>зайдите на портал </a:t>
            </a:r>
            <a:r>
              <a:rPr lang="en-US" sz="623" dirty="0" smtClean="0">
                <a:solidFill>
                  <a:srgbClr val="0070C0"/>
                </a:solidFill>
              </a:rPr>
              <a:t>https://</a:t>
            </a:r>
            <a:r>
              <a:rPr lang="ru-RU" sz="623" dirty="0" smtClean="0">
                <a:solidFill>
                  <a:srgbClr val="0070C0"/>
                </a:solidFill>
              </a:rPr>
              <a:t>66</a:t>
            </a:r>
            <a:r>
              <a:rPr lang="en-US" sz="623" dirty="0" smtClean="0">
                <a:solidFill>
                  <a:srgbClr val="0070C0"/>
                </a:solidFill>
              </a:rPr>
              <a:t>.</a:t>
            </a:r>
            <a:r>
              <a:rPr lang="en-US" sz="623" dirty="0" err="1" smtClean="0">
                <a:solidFill>
                  <a:srgbClr val="0070C0"/>
                </a:solidFill>
              </a:rPr>
              <a:t>pfdo.ru</a:t>
            </a:r>
            <a:r>
              <a:rPr lang="en-US" sz="623" dirty="0" smtClean="0">
                <a:solidFill>
                  <a:srgbClr val="0070C0"/>
                </a:solidFill>
              </a:rPr>
              <a:t> </a:t>
            </a:r>
            <a:r>
              <a:rPr lang="ru-RU" sz="623" dirty="0" smtClean="0">
                <a:solidFill>
                  <a:srgbClr val="0070C0"/>
                </a:solidFill>
              </a:rPr>
              <a:t>в </a:t>
            </a:r>
            <a:r>
              <a:rPr lang="ru-RU" sz="623" dirty="0">
                <a:solidFill>
                  <a:srgbClr val="0070C0"/>
                </a:solidFill>
              </a:rPr>
              <a:t>раздел «Получить сертификат в своем районе».</a:t>
            </a:r>
          </a:p>
          <a:p>
            <a:pPr algn="just"/>
            <a:r>
              <a:rPr lang="ru-RU" sz="623" dirty="0">
                <a:solidFill>
                  <a:srgbClr val="0070C0"/>
                </a:solidFill>
              </a:rPr>
              <a:t>Заполните электронную заявку на получение сертификата.</a:t>
            </a:r>
          </a:p>
        </p:txBody>
      </p:sp>
      <p:sp>
        <p:nvSpPr>
          <p:cNvPr id="46" name="Шестиугольник 45"/>
          <p:cNvSpPr/>
          <p:nvPr/>
        </p:nvSpPr>
        <p:spPr>
          <a:xfrm rot="5400000">
            <a:off x="2759525" y="3699035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4</a:t>
            </a:r>
          </a:p>
        </p:txBody>
      </p:sp>
      <p:cxnSp>
        <p:nvCxnSpPr>
          <p:cNvPr id="47" name="Прямая соединительная линия 46"/>
          <p:cNvCxnSpPr/>
          <p:nvPr/>
        </p:nvCxnSpPr>
        <p:spPr>
          <a:xfrm flipH="1">
            <a:off x="2715135" y="3637581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2717995" y="3704529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2715135" y="3872476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2863160" y="3939425"/>
            <a:ext cx="5932" cy="124629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flipV="1">
            <a:off x="2861402" y="3636508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3008785" y="3665338"/>
            <a:ext cx="1794661" cy="475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Распечатайте или перепишите заявление на получение сертификата, направленное Вам на электронную почту по результатам подачи электронной заявки (шаг 1). </a:t>
            </a:r>
          </a:p>
        </p:txBody>
      </p:sp>
      <p:sp>
        <p:nvSpPr>
          <p:cNvPr id="53" name="Шестиугольник 52"/>
          <p:cNvSpPr/>
          <p:nvPr/>
        </p:nvSpPr>
        <p:spPr>
          <a:xfrm rot="5400000">
            <a:off x="2761883" y="1875667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2</a:t>
            </a:r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 flipH="1">
            <a:off x="2717491" y="1814212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2720352" y="1881161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2717491" y="2049109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2865518" y="2116056"/>
            <a:ext cx="3575" cy="4275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flipV="1">
            <a:off x="2863759" y="1813140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3011141" y="1841971"/>
            <a:ext cx="1794661" cy="7633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Используете присланные по результатам заполнения электронной заявки номер сертификата и пароль для авторизации в системе </a:t>
            </a:r>
            <a:r>
              <a:rPr lang="en-US" sz="623" dirty="0">
                <a:solidFill>
                  <a:srgbClr val="0070C0"/>
                </a:solidFill>
              </a:rPr>
              <a:t>https</a:t>
            </a:r>
            <a:r>
              <a:rPr lang="en-US" sz="623" dirty="0" smtClean="0">
                <a:solidFill>
                  <a:srgbClr val="0070C0"/>
                </a:solidFill>
              </a:rPr>
              <a:t>://</a:t>
            </a:r>
            <a:r>
              <a:rPr lang="ru-RU" sz="623" dirty="0" smtClean="0">
                <a:solidFill>
                  <a:srgbClr val="0070C0"/>
                </a:solidFill>
              </a:rPr>
              <a:t>66</a:t>
            </a:r>
            <a:r>
              <a:rPr lang="en-US" sz="623" dirty="0" smtClean="0">
                <a:solidFill>
                  <a:srgbClr val="0070C0"/>
                </a:solidFill>
              </a:rPr>
              <a:t>.</a:t>
            </a:r>
            <a:r>
              <a:rPr lang="en-US" sz="623" dirty="0" err="1" smtClean="0">
                <a:solidFill>
                  <a:srgbClr val="0070C0"/>
                </a:solidFill>
              </a:rPr>
              <a:t>pfdo.ru</a:t>
            </a:r>
            <a:r>
              <a:rPr lang="ru-RU" sz="623" dirty="0">
                <a:solidFill>
                  <a:srgbClr val="0070C0"/>
                </a:solidFill>
              </a:rPr>
              <a:t>.</a:t>
            </a:r>
          </a:p>
          <a:p>
            <a:pPr algn="just"/>
            <a:r>
              <a:rPr lang="ru-RU" sz="623" dirty="0">
                <a:solidFill>
                  <a:srgbClr val="0070C0"/>
                </a:solidFill>
              </a:rPr>
              <a:t>Выберите через личный кабинет кружки и секции в системе </a:t>
            </a:r>
            <a:r>
              <a:rPr lang="en-US" sz="623" dirty="0">
                <a:solidFill>
                  <a:srgbClr val="0070C0"/>
                </a:solidFill>
              </a:rPr>
              <a:t>https</a:t>
            </a:r>
            <a:r>
              <a:rPr lang="en-US" sz="623" dirty="0" smtClean="0">
                <a:solidFill>
                  <a:srgbClr val="0070C0"/>
                </a:solidFill>
              </a:rPr>
              <a:t>://</a:t>
            </a:r>
            <a:r>
              <a:rPr lang="ru-RU" sz="623" dirty="0" smtClean="0">
                <a:solidFill>
                  <a:srgbClr val="0070C0"/>
                </a:solidFill>
              </a:rPr>
              <a:t>66</a:t>
            </a:r>
            <a:r>
              <a:rPr lang="en-US" sz="623" dirty="0" smtClean="0">
                <a:solidFill>
                  <a:srgbClr val="0070C0"/>
                </a:solidFill>
              </a:rPr>
              <a:t>.</a:t>
            </a:r>
            <a:r>
              <a:rPr lang="en-US" sz="623" dirty="0" err="1" smtClean="0">
                <a:solidFill>
                  <a:srgbClr val="0070C0"/>
                </a:solidFill>
              </a:rPr>
              <a:t>pfdo.ru</a:t>
            </a:r>
            <a:r>
              <a:rPr lang="ru-RU" sz="623" dirty="0">
                <a:solidFill>
                  <a:srgbClr val="0070C0"/>
                </a:solidFill>
              </a:rPr>
              <a:t>. Подайте электронные заявки.</a:t>
            </a:r>
          </a:p>
        </p:txBody>
      </p:sp>
      <p:sp>
        <p:nvSpPr>
          <p:cNvPr id="61" name="Шестиугольник 60"/>
          <p:cNvSpPr/>
          <p:nvPr/>
        </p:nvSpPr>
        <p:spPr>
          <a:xfrm rot="5400000">
            <a:off x="2759525" y="2709666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3</a:t>
            </a:r>
          </a:p>
        </p:txBody>
      </p:sp>
      <p:cxnSp>
        <p:nvCxnSpPr>
          <p:cNvPr id="62" name="Прямая соединительная линия 61"/>
          <p:cNvCxnSpPr/>
          <p:nvPr/>
        </p:nvCxnSpPr>
        <p:spPr>
          <a:xfrm flipH="1">
            <a:off x="2715135" y="2648212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>
            <a:off x="2717995" y="2715161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>
            <a:off x="2715135" y="2883108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>
            <a:off x="2863161" y="2950057"/>
            <a:ext cx="3575" cy="24925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 flipV="1">
            <a:off x="2861402" y="2647139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3008785" y="2675970"/>
            <a:ext cx="1794661" cy="955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Дождитесь подтверждения получения Вашей заявки от организации (перевода заявки в статус «подтвержденная» в Вашем личном кабинете). Ознакомьтесь с договором-офертой об обучении и распечатайте или подпишите заявление на зачисление на обучение по выбранному кружку, доступное в Вашем личном кабинете</a:t>
            </a:r>
          </a:p>
        </p:txBody>
      </p:sp>
      <p:sp>
        <p:nvSpPr>
          <p:cNvPr id="69" name="Шестиугольник 68"/>
          <p:cNvSpPr/>
          <p:nvPr/>
        </p:nvSpPr>
        <p:spPr>
          <a:xfrm rot="5400000">
            <a:off x="2759525" y="4230344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5</a:t>
            </a:r>
          </a:p>
        </p:txBody>
      </p:sp>
      <p:cxnSp>
        <p:nvCxnSpPr>
          <p:cNvPr id="70" name="Прямая соединительная линия 69"/>
          <p:cNvCxnSpPr/>
          <p:nvPr/>
        </p:nvCxnSpPr>
        <p:spPr>
          <a:xfrm flipH="1">
            <a:off x="2715135" y="4168890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>
            <a:off x="2717995" y="4235839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>
            <a:off x="2715135" y="4403786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 flipH="1">
            <a:off x="2861403" y="4470736"/>
            <a:ext cx="1758" cy="81468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 flipV="1">
            <a:off x="2861402" y="4167817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3008785" y="4196648"/>
            <a:ext cx="1794661" cy="1242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Отнесите лично (или передайте вместе с ребенком) заявления, распечатанные на шагах 3 и 4, и подтверждающие документы (перечень которых размещен на портале системе</a:t>
            </a:r>
            <a:r>
              <a:rPr lang="en-US" sz="623" dirty="0">
                <a:solidFill>
                  <a:srgbClr val="0070C0"/>
                </a:solidFill>
              </a:rPr>
              <a:t> https</a:t>
            </a:r>
            <a:r>
              <a:rPr lang="en-US" sz="623" dirty="0" smtClean="0">
                <a:solidFill>
                  <a:srgbClr val="0070C0"/>
                </a:solidFill>
              </a:rPr>
              <a:t>://</a:t>
            </a:r>
            <a:r>
              <a:rPr lang="ru-RU" sz="623" dirty="0" smtClean="0">
                <a:solidFill>
                  <a:srgbClr val="0070C0"/>
                </a:solidFill>
              </a:rPr>
              <a:t>66</a:t>
            </a:r>
            <a:r>
              <a:rPr lang="en-US" sz="623" dirty="0" smtClean="0">
                <a:solidFill>
                  <a:srgbClr val="0070C0"/>
                </a:solidFill>
              </a:rPr>
              <a:t>.</a:t>
            </a:r>
            <a:r>
              <a:rPr lang="en-US" sz="623" dirty="0" err="1" smtClean="0">
                <a:solidFill>
                  <a:srgbClr val="0070C0"/>
                </a:solidFill>
              </a:rPr>
              <a:t>pfdo.ru</a:t>
            </a:r>
            <a:r>
              <a:rPr lang="ru-RU" sz="623" dirty="0">
                <a:solidFill>
                  <a:srgbClr val="0070C0"/>
                </a:solidFill>
              </a:rPr>
              <a:t>), в организацию, кружок которой Вы выбрали для обучения.</a:t>
            </a:r>
          </a:p>
          <a:p>
            <a:pPr algn="just"/>
            <a:r>
              <a:rPr lang="ru-RU" sz="623" dirty="0">
                <a:solidFill>
                  <a:srgbClr val="0070C0"/>
                </a:solidFill>
              </a:rPr>
              <a:t>Представитель организации проверит правильность заполнения заявления на получение сертификата, после окончательно активирует Ваш личный кабинет. Ребенок будет зачислен на выбранный кружок.</a:t>
            </a:r>
          </a:p>
        </p:txBody>
      </p:sp>
      <p:sp>
        <p:nvSpPr>
          <p:cNvPr id="81" name="Шестиугольник 80"/>
          <p:cNvSpPr/>
          <p:nvPr/>
        </p:nvSpPr>
        <p:spPr>
          <a:xfrm rot="5400000">
            <a:off x="2761883" y="5958910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6</a:t>
            </a:r>
          </a:p>
        </p:txBody>
      </p:sp>
      <p:cxnSp>
        <p:nvCxnSpPr>
          <p:cNvPr id="82" name="Прямая соединительная линия 81"/>
          <p:cNvCxnSpPr/>
          <p:nvPr/>
        </p:nvCxnSpPr>
        <p:spPr>
          <a:xfrm flipH="1">
            <a:off x="2717491" y="5897456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/>
          <p:cNvCxnSpPr/>
          <p:nvPr/>
        </p:nvCxnSpPr>
        <p:spPr>
          <a:xfrm>
            <a:off x="2720352" y="5964404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/>
          <p:nvPr/>
        </p:nvCxnSpPr>
        <p:spPr>
          <a:xfrm>
            <a:off x="2717491" y="6132353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/>
          <p:cNvCxnSpPr/>
          <p:nvPr/>
        </p:nvCxnSpPr>
        <p:spPr>
          <a:xfrm>
            <a:off x="2865517" y="6199301"/>
            <a:ext cx="3575" cy="24925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единительная линия 85"/>
          <p:cNvCxnSpPr/>
          <p:nvPr/>
        </p:nvCxnSpPr>
        <p:spPr>
          <a:xfrm flipV="1">
            <a:off x="2863758" y="5896384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3011141" y="5925213"/>
            <a:ext cx="1794661" cy="667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Теперь, когда сертификат Вашего ребенка подтвержден, Вы сможете выбирать и записываться на образовательные программы за счет сертификата без необходимости его повторного получения. Просто повторяйте шаги 2 и 3.</a:t>
            </a:r>
          </a:p>
        </p:txBody>
      </p:sp>
      <p:sp>
        <p:nvSpPr>
          <p:cNvPr id="88" name="Шестиугольник 87"/>
          <p:cNvSpPr/>
          <p:nvPr/>
        </p:nvSpPr>
        <p:spPr>
          <a:xfrm rot="5400000">
            <a:off x="5097095" y="1211123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1</a:t>
            </a:r>
          </a:p>
        </p:txBody>
      </p:sp>
      <p:cxnSp>
        <p:nvCxnSpPr>
          <p:cNvPr id="89" name="Прямая соединительная линия 88"/>
          <p:cNvCxnSpPr/>
          <p:nvPr/>
        </p:nvCxnSpPr>
        <p:spPr>
          <a:xfrm flipH="1">
            <a:off x="5052703" y="1149668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>
            <a:off x="5055564" y="1216618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я соединительная линия 90"/>
          <p:cNvCxnSpPr/>
          <p:nvPr/>
        </p:nvCxnSpPr>
        <p:spPr>
          <a:xfrm>
            <a:off x="5052703" y="1384565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единительная линия 91"/>
          <p:cNvCxnSpPr/>
          <p:nvPr/>
        </p:nvCxnSpPr>
        <p:spPr>
          <a:xfrm>
            <a:off x="5200729" y="1451513"/>
            <a:ext cx="3575" cy="41255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Прямая соединительная линия 92"/>
          <p:cNvCxnSpPr/>
          <p:nvPr/>
        </p:nvCxnSpPr>
        <p:spPr>
          <a:xfrm flipV="1">
            <a:off x="5198970" y="1148596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5346353" y="1177427"/>
            <a:ext cx="1794661" cy="7633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начиная с </a:t>
            </a:r>
            <a:r>
              <a:rPr lang="ru-RU" sz="623" dirty="0" smtClean="0">
                <a:solidFill>
                  <a:srgbClr val="7030A0"/>
                </a:solidFill>
              </a:rPr>
              <a:t>17 </a:t>
            </a:r>
            <a:r>
              <a:rPr lang="ru-RU" sz="623" dirty="0">
                <a:solidFill>
                  <a:srgbClr val="7030A0"/>
                </a:solidFill>
              </a:rPr>
              <a:t>мая 201</a:t>
            </a:r>
            <a:r>
              <a:rPr lang="en-US" sz="623" dirty="0">
                <a:solidFill>
                  <a:srgbClr val="7030A0"/>
                </a:solidFill>
              </a:rPr>
              <a:t>9</a:t>
            </a:r>
            <a:r>
              <a:rPr lang="ru-RU" sz="623" dirty="0">
                <a:solidFill>
                  <a:srgbClr val="7030A0"/>
                </a:solidFill>
              </a:rPr>
              <a:t> года </a:t>
            </a:r>
            <a:r>
              <a:rPr lang="ru-RU" sz="623" dirty="0">
                <a:solidFill>
                  <a:srgbClr val="0070C0"/>
                </a:solidFill>
              </a:rPr>
              <a:t>обратитесь с документами* на ребенка в одну из организаций, уполномоченных на прием заявлений на получение сертификата, </a:t>
            </a:r>
            <a:r>
              <a:rPr lang="ru-RU" sz="623" dirty="0">
                <a:solidFill>
                  <a:srgbClr val="FF0000"/>
                </a:solidFill>
              </a:rPr>
              <a:t>перечень которых указан на обороте</a:t>
            </a:r>
            <a:r>
              <a:rPr lang="ru-RU" sz="623" dirty="0">
                <a:solidFill>
                  <a:srgbClr val="0070C0"/>
                </a:solidFill>
              </a:rPr>
              <a:t>.</a:t>
            </a:r>
          </a:p>
          <a:p>
            <a:pPr algn="just"/>
            <a:r>
              <a:rPr lang="ru-RU" sz="623" dirty="0">
                <a:solidFill>
                  <a:srgbClr val="0070C0"/>
                </a:solidFill>
              </a:rPr>
              <a:t>Совместно со специалистом организации заполните заявление и подпишите его.</a:t>
            </a:r>
          </a:p>
        </p:txBody>
      </p:sp>
      <p:sp>
        <p:nvSpPr>
          <p:cNvPr id="96" name="Шестиугольник 95"/>
          <p:cNvSpPr/>
          <p:nvPr/>
        </p:nvSpPr>
        <p:spPr>
          <a:xfrm rot="5400000">
            <a:off x="5097095" y="2521541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2</a:t>
            </a:r>
          </a:p>
        </p:txBody>
      </p:sp>
      <p:cxnSp>
        <p:nvCxnSpPr>
          <p:cNvPr id="97" name="Прямая соединительная линия 96"/>
          <p:cNvCxnSpPr/>
          <p:nvPr/>
        </p:nvCxnSpPr>
        <p:spPr>
          <a:xfrm flipH="1">
            <a:off x="5052703" y="2460086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>
          <a:xfrm>
            <a:off x="5055564" y="2527034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Прямая соединительная линия 98"/>
          <p:cNvCxnSpPr/>
          <p:nvPr/>
        </p:nvCxnSpPr>
        <p:spPr>
          <a:xfrm>
            <a:off x="5052703" y="2694983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Прямая соединительная линия 99"/>
          <p:cNvCxnSpPr/>
          <p:nvPr/>
        </p:nvCxnSpPr>
        <p:spPr>
          <a:xfrm>
            <a:off x="5200729" y="2761933"/>
            <a:ext cx="3575" cy="52283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Прямая соединительная линия 100"/>
          <p:cNvCxnSpPr/>
          <p:nvPr/>
        </p:nvCxnSpPr>
        <p:spPr>
          <a:xfrm flipV="1">
            <a:off x="5198971" y="2459014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5346353" y="2487843"/>
            <a:ext cx="1794661" cy="859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Запишите и сохраните предоставленные Вам специалистом организации номер сертификата. Рекомендуем сохранить и пароль, с его помощью Вы сможете использовать личный кабинет в системе </a:t>
            </a:r>
            <a:r>
              <a:rPr lang="en-US" sz="623" dirty="0">
                <a:solidFill>
                  <a:srgbClr val="0070C0"/>
                </a:solidFill>
              </a:rPr>
              <a:t>https</a:t>
            </a:r>
            <a:r>
              <a:rPr lang="en-US" sz="623" dirty="0" smtClean="0">
                <a:solidFill>
                  <a:srgbClr val="0070C0"/>
                </a:solidFill>
              </a:rPr>
              <a:t>://</a:t>
            </a:r>
            <a:r>
              <a:rPr lang="ru-RU" sz="623" dirty="0" smtClean="0">
                <a:solidFill>
                  <a:srgbClr val="0070C0"/>
                </a:solidFill>
              </a:rPr>
              <a:t>66</a:t>
            </a:r>
            <a:r>
              <a:rPr lang="en-US" sz="623" dirty="0" smtClean="0">
                <a:solidFill>
                  <a:srgbClr val="0070C0"/>
                </a:solidFill>
              </a:rPr>
              <a:t>.</a:t>
            </a:r>
            <a:r>
              <a:rPr lang="en-US" sz="623" dirty="0" err="1" smtClean="0">
                <a:solidFill>
                  <a:srgbClr val="0070C0"/>
                </a:solidFill>
              </a:rPr>
              <a:t>pfdo.ru</a:t>
            </a:r>
            <a:r>
              <a:rPr lang="ru-RU" sz="623" dirty="0" smtClean="0">
                <a:solidFill>
                  <a:srgbClr val="0070C0"/>
                </a:solidFill>
              </a:rPr>
              <a:t> </a:t>
            </a:r>
            <a:r>
              <a:rPr lang="ru-RU" sz="623" dirty="0">
                <a:solidFill>
                  <a:srgbClr val="0070C0"/>
                </a:solidFill>
              </a:rPr>
              <a:t>для выбора и записи на кружки и секции, а также для получения прочих возможностей сертификата</a:t>
            </a:r>
          </a:p>
        </p:txBody>
      </p:sp>
      <p:sp>
        <p:nvSpPr>
          <p:cNvPr id="104" name="Шестиугольник 103"/>
          <p:cNvSpPr/>
          <p:nvPr/>
        </p:nvSpPr>
        <p:spPr>
          <a:xfrm rot="5400000">
            <a:off x="5097095" y="3456673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3</a:t>
            </a:r>
          </a:p>
        </p:txBody>
      </p:sp>
      <p:cxnSp>
        <p:nvCxnSpPr>
          <p:cNvPr id="105" name="Прямая соединительная линия 104"/>
          <p:cNvCxnSpPr/>
          <p:nvPr/>
        </p:nvCxnSpPr>
        <p:spPr>
          <a:xfrm flipH="1">
            <a:off x="5052703" y="3395219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единительная линия 105"/>
          <p:cNvCxnSpPr/>
          <p:nvPr/>
        </p:nvCxnSpPr>
        <p:spPr>
          <a:xfrm>
            <a:off x="5055564" y="3462168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единительная линия 106"/>
          <p:cNvCxnSpPr/>
          <p:nvPr/>
        </p:nvCxnSpPr>
        <p:spPr>
          <a:xfrm>
            <a:off x="5052703" y="3630115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Прямая соединительная линия 107"/>
          <p:cNvCxnSpPr/>
          <p:nvPr/>
        </p:nvCxnSpPr>
        <p:spPr>
          <a:xfrm>
            <a:off x="5200729" y="3697064"/>
            <a:ext cx="3575" cy="70862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Прямая соединительная линия 108"/>
          <p:cNvCxnSpPr/>
          <p:nvPr/>
        </p:nvCxnSpPr>
        <p:spPr>
          <a:xfrm flipV="1">
            <a:off x="5198971" y="3394146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TextBox 109"/>
          <p:cNvSpPr txBox="1"/>
          <p:nvPr/>
        </p:nvSpPr>
        <p:spPr>
          <a:xfrm>
            <a:off x="5346353" y="3422977"/>
            <a:ext cx="1794661" cy="10509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Обратитесь в интересующую Вас образовательную организацию для записи на программу дополнительного образования.</a:t>
            </a:r>
          </a:p>
          <a:p>
            <a:pPr algn="just"/>
            <a:r>
              <a:rPr lang="ru-RU" sz="623" dirty="0">
                <a:solidFill>
                  <a:srgbClr val="0070C0"/>
                </a:solidFill>
              </a:rPr>
              <a:t>Вместе со специалистом организации выберите интересующий кружок или секцию, ознакомьтесь с образовательной программой, условиями обучения и подпишите заявление о зачисление на обучение</a:t>
            </a:r>
          </a:p>
        </p:txBody>
      </p:sp>
      <p:sp>
        <p:nvSpPr>
          <p:cNvPr id="113" name="Прямоугольник 112"/>
          <p:cNvSpPr/>
          <p:nvPr/>
        </p:nvSpPr>
        <p:spPr>
          <a:xfrm>
            <a:off x="5346355" y="4570083"/>
            <a:ext cx="1796833" cy="1913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* Для оформления заявления на получения сертификата Вам понадобятся:</a:t>
            </a:r>
          </a:p>
          <a:p>
            <a:pPr marL="158247" indent="-158247" algn="just">
              <a:buAutoNum type="arabicParenR"/>
            </a:pPr>
            <a:r>
              <a:rPr lang="ru-RU" sz="623" dirty="0">
                <a:solidFill>
                  <a:srgbClr val="0070C0"/>
                </a:solidFill>
              </a:rPr>
              <a:t>документ, удостоверяющий Вашу личность;</a:t>
            </a:r>
          </a:p>
          <a:p>
            <a:pPr marL="158247" indent="-158247" algn="just">
              <a:buAutoNum type="arabicParenR"/>
            </a:pPr>
            <a:r>
              <a:rPr lang="ru-RU" sz="623" dirty="0">
                <a:solidFill>
                  <a:srgbClr val="0070C0"/>
                </a:solidFill>
              </a:rPr>
              <a:t>документ, удостоверяющий личность ребенка</a:t>
            </a:r>
          </a:p>
          <a:p>
            <a:pPr marL="158247" indent="-158247" algn="just">
              <a:buAutoNum type="arabicParenR"/>
            </a:pPr>
            <a:r>
              <a:rPr lang="ru-RU" sz="623" dirty="0">
                <a:solidFill>
                  <a:srgbClr val="0070C0"/>
                </a:solidFill>
              </a:rPr>
              <a:t>документ, содержащий сведения о регистрации ребенка по месту жительства или по месту пребывания;</a:t>
            </a:r>
          </a:p>
          <a:p>
            <a:pPr marL="158247" indent="-158247" algn="just">
              <a:buAutoNum type="arabicParenR"/>
            </a:pPr>
            <a:r>
              <a:rPr lang="ru-RU" sz="623" dirty="0">
                <a:solidFill>
                  <a:srgbClr val="C00000"/>
                </a:solidFill>
              </a:rPr>
              <a:t>документы, подтверждающие право ребенка на получение сертификата дополнительного образования  соответствующей группы </a:t>
            </a:r>
          </a:p>
          <a:p>
            <a:pPr algn="just"/>
            <a:endParaRPr lang="ru-RU" sz="623" dirty="0">
              <a:solidFill>
                <a:srgbClr val="C00000"/>
              </a:solidFill>
            </a:endParaRPr>
          </a:p>
          <a:p>
            <a:pPr algn="just"/>
            <a:r>
              <a:rPr lang="ru-RU" sz="623" dirty="0">
                <a:solidFill>
                  <a:srgbClr val="0070C0"/>
                </a:solidFill>
              </a:rPr>
              <a:t>** После получения номера сертификата Вы можете в любой момент начать использовать </a:t>
            </a:r>
            <a:r>
              <a:rPr lang="ru-RU" sz="623">
                <a:solidFill>
                  <a:srgbClr val="0070C0"/>
                </a:solidFill>
              </a:rPr>
              <a:t>навигатор </a:t>
            </a:r>
            <a:r>
              <a:rPr lang="ru-RU" sz="623" smtClean="0">
                <a:solidFill>
                  <a:srgbClr val="0070C0"/>
                </a:solidFill>
              </a:rPr>
              <a:t>66</a:t>
            </a:r>
            <a:r>
              <a:rPr lang="en-US" sz="623" smtClean="0">
                <a:solidFill>
                  <a:srgbClr val="0070C0"/>
                </a:solidFill>
              </a:rPr>
              <a:t>.</a:t>
            </a:r>
            <a:r>
              <a:rPr lang="en-US" sz="623" dirty="0" err="1" smtClean="0">
                <a:solidFill>
                  <a:srgbClr val="0070C0"/>
                </a:solidFill>
              </a:rPr>
              <a:t>pfdo.ru</a:t>
            </a:r>
            <a:r>
              <a:rPr lang="ru-RU" sz="623" dirty="0">
                <a:solidFill>
                  <a:srgbClr val="0070C0"/>
                </a:solidFill>
              </a:rPr>
              <a:t>, чтобы направлять электронные заявки на обучение.</a:t>
            </a:r>
            <a:endParaRPr lang="ru-RU" sz="623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201525" y="138788"/>
            <a:ext cx="3472424" cy="2414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969" dirty="0"/>
              <a:t>Как получить сертификат дополнительного образования</a:t>
            </a:r>
          </a:p>
        </p:txBody>
      </p:sp>
      <p:pic>
        <p:nvPicPr>
          <p:cNvPr id="76" name="Picture 7" descr="C:\Users\Semyon\Desktop\Новый точечный рисунок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939" y="1933451"/>
            <a:ext cx="452108" cy="45176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190197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2784" y="1428606"/>
            <a:ext cx="33333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/>
              <a:t>Вам принесли подписанное заявление</a:t>
            </a:r>
          </a:p>
        </p:txBody>
      </p:sp>
      <p:sp>
        <p:nvSpPr>
          <p:cNvPr id="7" name="Шестиугольник 6"/>
          <p:cNvSpPr/>
          <p:nvPr/>
        </p:nvSpPr>
        <p:spPr>
          <a:xfrm rot="5400000">
            <a:off x="140896" y="1863130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1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H="1">
            <a:off x="76776" y="1774364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80908" y="1871067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76776" y="2113659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290590" y="2210362"/>
            <a:ext cx="5164" cy="36004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288050" y="1772816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00936" y="1814458"/>
            <a:ext cx="25922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Откройте личный кабинет системы АИС «Реестр сертификатов»</a:t>
            </a:r>
            <a:r>
              <a:rPr lang="en-US" sz="900" dirty="0">
                <a:solidFill>
                  <a:srgbClr val="0070C0"/>
                </a:solidFill>
              </a:rPr>
              <a:t> </a:t>
            </a:r>
            <a:r>
              <a:rPr lang="ru-RU" sz="900" dirty="0">
                <a:solidFill>
                  <a:srgbClr val="0070C0"/>
                </a:solidFill>
              </a:rPr>
              <a:t>  </a:t>
            </a:r>
            <a:r>
              <a:rPr lang="en-US" sz="900" dirty="0">
                <a:solidFill>
                  <a:srgbClr val="FF0000"/>
                </a:solidFill>
              </a:rPr>
              <a:t>&lt;</a:t>
            </a:r>
            <a:r>
              <a:rPr lang="ru-RU" sz="900" dirty="0">
                <a:solidFill>
                  <a:srgbClr val="FF0000"/>
                </a:solidFill>
              </a:rPr>
              <a:t>доменное имя/</a:t>
            </a:r>
            <a:r>
              <a:rPr lang="en-US" sz="900" dirty="0" err="1">
                <a:solidFill>
                  <a:srgbClr val="FF0000"/>
                </a:solidFill>
              </a:rPr>
              <a:t>ip</a:t>
            </a:r>
            <a:r>
              <a:rPr lang="en-US" sz="900" dirty="0">
                <a:solidFill>
                  <a:srgbClr val="FF0000"/>
                </a:solidFill>
              </a:rPr>
              <a:t>-</a:t>
            </a:r>
            <a:r>
              <a:rPr lang="ru-RU" sz="900" dirty="0">
                <a:solidFill>
                  <a:srgbClr val="FF0000"/>
                </a:solidFill>
              </a:rPr>
              <a:t>адрес требует уточнения</a:t>
            </a:r>
            <a:r>
              <a:rPr lang="en-US" sz="900" dirty="0">
                <a:solidFill>
                  <a:srgbClr val="FF0000"/>
                </a:solidFill>
              </a:rPr>
              <a:t>&gt;</a:t>
            </a:r>
            <a:endParaRPr lang="ru-RU" sz="900" dirty="0">
              <a:solidFill>
                <a:srgbClr val="FF0000"/>
              </a:solidFill>
            </a:endParaRPr>
          </a:p>
          <a:p>
            <a:pPr algn="just"/>
            <a:r>
              <a:rPr lang="ru-RU" sz="900" dirty="0">
                <a:solidFill>
                  <a:srgbClr val="0070C0"/>
                </a:solidFill>
              </a:rPr>
              <a:t>Укажите реквизиты заявления и номер сертификата в поле поиска заявки. Найдите заявку.</a:t>
            </a:r>
          </a:p>
        </p:txBody>
      </p:sp>
      <p:sp>
        <p:nvSpPr>
          <p:cNvPr id="14" name="Шестиугольник 13"/>
          <p:cNvSpPr/>
          <p:nvPr/>
        </p:nvSpPr>
        <p:spPr>
          <a:xfrm rot="5400000">
            <a:off x="144300" y="2829776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2</a:t>
            </a: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flipH="1">
            <a:off x="80180" y="2741010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84312" y="2837713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80180" y="3080305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293994" y="3177008"/>
            <a:ext cx="5164" cy="94292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291454" y="2739462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04340" y="2781104"/>
            <a:ext cx="2592288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Сопоставьте данные, указанные в заявлении, с документами ребенка и родителя (законного представителя). Подтвердите правильность данных в заявлении. В случае если у Вас есть доступ к просмотру персональных данных в системе АИС «Реестр сертификатов» (используется </a:t>
            </a:r>
            <a:r>
              <a:rPr lang="en-US" sz="900" dirty="0" err="1">
                <a:solidFill>
                  <a:srgbClr val="0070C0"/>
                </a:solidFill>
              </a:rPr>
              <a:t>VipNet</a:t>
            </a:r>
            <a:r>
              <a:rPr lang="ru-RU" sz="900" dirty="0">
                <a:solidFill>
                  <a:srgbClr val="0070C0"/>
                </a:solidFill>
              </a:rPr>
              <a:t>-канал) сопоставьте данные с введенными в систему.</a:t>
            </a:r>
          </a:p>
        </p:txBody>
      </p:sp>
      <p:sp>
        <p:nvSpPr>
          <p:cNvPr id="21" name="Шестиугольник 20"/>
          <p:cNvSpPr/>
          <p:nvPr/>
        </p:nvSpPr>
        <p:spPr>
          <a:xfrm rot="5400000">
            <a:off x="6526956" y="1460768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1</a:t>
            </a: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 flipH="1">
            <a:off x="6462836" y="1372003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6466968" y="1468705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6462836" y="1711298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H="1">
            <a:off x="6674111" y="1808000"/>
            <a:ext cx="2540" cy="11192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V="1">
            <a:off x="6674110" y="1370454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6886996" y="1412096"/>
            <a:ext cx="259228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Разместите свои образовательные программы в навигаторе </a:t>
            </a:r>
            <a:r>
              <a:rPr lang="en-US" sz="900" dirty="0">
                <a:solidFill>
                  <a:srgbClr val="0070C0"/>
                </a:solidFill>
              </a:rPr>
              <a:t>https</a:t>
            </a:r>
            <a:r>
              <a:rPr lang="en-US" sz="900" dirty="0" smtClean="0">
                <a:solidFill>
                  <a:srgbClr val="0070C0"/>
                </a:solidFill>
              </a:rPr>
              <a:t>://</a:t>
            </a:r>
            <a:r>
              <a:rPr lang="ru-RU" sz="900" dirty="0" smtClean="0">
                <a:solidFill>
                  <a:srgbClr val="0070C0"/>
                </a:solidFill>
              </a:rPr>
              <a:t>66</a:t>
            </a:r>
            <a:r>
              <a:rPr lang="en-US" sz="900" dirty="0" smtClean="0">
                <a:solidFill>
                  <a:srgbClr val="0070C0"/>
                </a:solidFill>
              </a:rPr>
              <a:t>.</a:t>
            </a:r>
            <a:r>
              <a:rPr lang="en-US" sz="900" dirty="0" err="1" smtClean="0">
                <a:solidFill>
                  <a:srgbClr val="0070C0"/>
                </a:solidFill>
              </a:rPr>
              <a:t>pfdo.ru</a:t>
            </a:r>
            <a:r>
              <a:rPr lang="ru-RU" sz="900" dirty="0" smtClean="0">
                <a:solidFill>
                  <a:srgbClr val="0070C0"/>
                </a:solidFill>
              </a:rPr>
              <a:t> </a:t>
            </a:r>
            <a:r>
              <a:rPr lang="ru-RU" sz="900" dirty="0">
                <a:solidFill>
                  <a:srgbClr val="0070C0"/>
                </a:solidFill>
              </a:rPr>
              <a:t>в соответствующем реестре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774028" y="200721"/>
            <a:ext cx="834709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400" dirty="0"/>
              <a:t>Алгоритмы работы с сертификатом дополнительного образования. Что нужно знать учреждению:</a:t>
            </a: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3152800" y="1392039"/>
            <a:ext cx="0" cy="41073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рямоугольник 33"/>
          <p:cNvSpPr/>
          <p:nvPr/>
        </p:nvSpPr>
        <p:spPr>
          <a:xfrm>
            <a:off x="220792" y="764704"/>
            <a:ext cx="5764584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50" dirty="0">
                <a:solidFill>
                  <a:srgbClr val="0070C0"/>
                </a:solidFill>
              </a:rPr>
              <a:t>начиная с </a:t>
            </a:r>
            <a:r>
              <a:rPr lang="ru-RU" sz="1050" dirty="0" smtClean="0">
                <a:solidFill>
                  <a:srgbClr val="FF0000"/>
                </a:solidFill>
              </a:rPr>
              <a:t>17 </a:t>
            </a:r>
            <a:r>
              <a:rPr lang="ru-RU" sz="1050" dirty="0">
                <a:solidFill>
                  <a:srgbClr val="FF0000"/>
                </a:solidFill>
              </a:rPr>
              <a:t>мая 2019 года </a:t>
            </a:r>
            <a:r>
              <a:rPr lang="ru-RU" sz="1050" dirty="0">
                <a:solidFill>
                  <a:srgbClr val="0070C0"/>
                </a:solidFill>
              </a:rPr>
              <a:t>к Вам могут обратиться родители (законные представители) детей с целью получения сертификата дополнительного образования.</a:t>
            </a:r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>
            <a:off x="6393160" y="806559"/>
            <a:ext cx="0" cy="56467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Шестиугольник 38"/>
          <p:cNvSpPr/>
          <p:nvPr/>
        </p:nvSpPr>
        <p:spPr>
          <a:xfrm rot="5400000">
            <a:off x="144300" y="4357618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3</a:t>
            </a:r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 flipH="1">
            <a:off x="80180" y="4268852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84312" y="4365555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80180" y="4608147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293994" y="4704850"/>
            <a:ext cx="2582" cy="80442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flipV="1">
            <a:off x="291454" y="4267304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04340" y="4308946"/>
            <a:ext cx="25922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Если Вами установлена корректность внесенных персональных данных – примите заявление и зарегистрируйте его прием в системе АИС «Реестр сертификатов».</a:t>
            </a:r>
          </a:p>
          <a:p>
            <a:pPr algn="just"/>
            <a:r>
              <a:rPr lang="ru-RU" sz="900" dirty="0">
                <a:solidFill>
                  <a:srgbClr val="0070C0"/>
                </a:solidFill>
              </a:rPr>
              <a:t>После этого, если Вы уполномочены осуществлять подтверждение сертификатов – активируйте сертификат в системе АИС «Реестр сертификатов».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305971" y="1311058"/>
            <a:ext cx="272715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/>
              <a:t>К Вам пришли за оформлением сертификата</a:t>
            </a:r>
          </a:p>
        </p:txBody>
      </p:sp>
      <p:sp>
        <p:nvSpPr>
          <p:cNvPr id="48" name="Шестиугольник 47"/>
          <p:cNvSpPr/>
          <p:nvPr/>
        </p:nvSpPr>
        <p:spPr>
          <a:xfrm rot="5400000">
            <a:off x="3310320" y="1862739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1</a:t>
            </a:r>
          </a:p>
        </p:txBody>
      </p:sp>
      <p:cxnSp>
        <p:nvCxnSpPr>
          <p:cNvPr id="49" name="Прямая соединительная линия 48"/>
          <p:cNvCxnSpPr/>
          <p:nvPr/>
        </p:nvCxnSpPr>
        <p:spPr>
          <a:xfrm flipH="1">
            <a:off x="3246200" y="1773974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3250332" y="1870677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3246200" y="2113269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3460014" y="2209971"/>
            <a:ext cx="5986" cy="11192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flipV="1">
            <a:off x="3457474" y="1772426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3670360" y="181406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Убедитесь, что Заявитель взял с собой необходимые документы</a:t>
            </a:r>
          </a:p>
        </p:txBody>
      </p:sp>
      <p:sp>
        <p:nvSpPr>
          <p:cNvPr id="55" name="Шестиугольник 54"/>
          <p:cNvSpPr/>
          <p:nvPr/>
        </p:nvSpPr>
        <p:spPr>
          <a:xfrm rot="5400000">
            <a:off x="3313724" y="2511202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2</a:t>
            </a:r>
          </a:p>
        </p:txBody>
      </p:sp>
      <p:cxnSp>
        <p:nvCxnSpPr>
          <p:cNvPr id="56" name="Прямая соединительная линия 55"/>
          <p:cNvCxnSpPr/>
          <p:nvPr/>
        </p:nvCxnSpPr>
        <p:spPr>
          <a:xfrm flipH="1">
            <a:off x="3249605" y="2422437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3253736" y="2519140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>
            <a:off x="3249605" y="2761732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>
            <a:off x="3463419" y="2858436"/>
            <a:ext cx="5164" cy="58725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 flipV="1">
            <a:off x="3460878" y="2420889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3673764" y="2462531"/>
            <a:ext cx="25922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Откройте личный кабинет системы АИС «Реестр сертификатов»</a:t>
            </a:r>
            <a:r>
              <a:rPr lang="en-US" sz="900" dirty="0">
                <a:solidFill>
                  <a:srgbClr val="0070C0"/>
                </a:solidFill>
              </a:rPr>
              <a:t> </a:t>
            </a:r>
            <a:r>
              <a:rPr lang="ru-RU" sz="900" dirty="0">
                <a:solidFill>
                  <a:srgbClr val="0070C0"/>
                </a:solidFill>
              </a:rPr>
              <a:t>  </a:t>
            </a:r>
            <a:r>
              <a:rPr lang="en-US" sz="900" dirty="0">
                <a:solidFill>
                  <a:srgbClr val="FF0000"/>
                </a:solidFill>
              </a:rPr>
              <a:t>&lt;</a:t>
            </a:r>
            <a:r>
              <a:rPr lang="ru-RU" sz="900" dirty="0">
                <a:solidFill>
                  <a:srgbClr val="FF0000"/>
                </a:solidFill>
              </a:rPr>
              <a:t>доменное имя/</a:t>
            </a:r>
            <a:r>
              <a:rPr lang="en-US" sz="900" dirty="0" err="1">
                <a:solidFill>
                  <a:srgbClr val="FF0000"/>
                </a:solidFill>
              </a:rPr>
              <a:t>ip</a:t>
            </a:r>
            <a:r>
              <a:rPr lang="en-US" sz="900" dirty="0">
                <a:solidFill>
                  <a:srgbClr val="FF0000"/>
                </a:solidFill>
              </a:rPr>
              <a:t>-</a:t>
            </a:r>
            <a:r>
              <a:rPr lang="ru-RU" sz="900" dirty="0">
                <a:solidFill>
                  <a:srgbClr val="FF0000"/>
                </a:solidFill>
              </a:rPr>
              <a:t>адрес требует уточнения</a:t>
            </a:r>
            <a:r>
              <a:rPr lang="en-US" sz="900" dirty="0">
                <a:solidFill>
                  <a:srgbClr val="FF0000"/>
                </a:solidFill>
              </a:rPr>
              <a:t>&gt;</a:t>
            </a:r>
            <a:endParaRPr lang="ru-RU" sz="900" dirty="0">
              <a:solidFill>
                <a:srgbClr val="FF0000"/>
              </a:solidFill>
            </a:endParaRPr>
          </a:p>
          <a:p>
            <a:pPr algn="just"/>
            <a:r>
              <a:rPr lang="ru-RU" sz="900" dirty="0">
                <a:solidFill>
                  <a:srgbClr val="0070C0"/>
                </a:solidFill>
              </a:rPr>
              <a:t>Совместно с Заявителем заполните заявку на получение сертификата. Галочки должен поставить Заявитель!</a:t>
            </a:r>
          </a:p>
        </p:txBody>
      </p:sp>
      <p:sp>
        <p:nvSpPr>
          <p:cNvPr id="62" name="Шестиугольник 61"/>
          <p:cNvSpPr/>
          <p:nvPr/>
        </p:nvSpPr>
        <p:spPr>
          <a:xfrm rot="5400000">
            <a:off x="3313724" y="3648090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3</a:t>
            </a:r>
          </a:p>
        </p:txBody>
      </p:sp>
      <p:cxnSp>
        <p:nvCxnSpPr>
          <p:cNvPr id="63" name="Прямая соединительная линия 62"/>
          <p:cNvCxnSpPr/>
          <p:nvPr/>
        </p:nvCxnSpPr>
        <p:spPr>
          <a:xfrm flipH="1">
            <a:off x="3249605" y="3559325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>
            <a:off x="3253736" y="3656028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>
            <a:off x="3249605" y="3898620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>
            <a:off x="3463419" y="3995322"/>
            <a:ext cx="9376" cy="38892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 flipV="1">
            <a:off x="3460878" y="3557777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3673764" y="3599419"/>
            <a:ext cx="259228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Проверьте электронную почту:</a:t>
            </a:r>
          </a:p>
          <a:p>
            <a:pPr algn="just"/>
            <a:r>
              <a:rPr lang="ru-RU" sz="900" dirty="0">
                <a:solidFill>
                  <a:srgbClr val="0070C0"/>
                </a:solidFill>
              </a:rPr>
              <a:t>Распечатайте заявление, формируемое системой и дайте его подписать Заявителю. </a:t>
            </a:r>
          </a:p>
          <a:p>
            <a:pPr algn="just"/>
            <a:r>
              <a:rPr lang="ru-RU" sz="900" dirty="0">
                <a:solidFill>
                  <a:srgbClr val="0070C0"/>
                </a:solidFill>
              </a:rPr>
              <a:t>Распечатайте для Заявителя выписку из реестра сертификатов.</a:t>
            </a:r>
          </a:p>
        </p:txBody>
      </p:sp>
      <p:sp>
        <p:nvSpPr>
          <p:cNvPr id="73" name="Шестиугольник 72"/>
          <p:cNvSpPr/>
          <p:nvPr/>
        </p:nvSpPr>
        <p:spPr>
          <a:xfrm rot="5400000">
            <a:off x="3317936" y="4581599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4</a:t>
            </a:r>
          </a:p>
        </p:txBody>
      </p:sp>
      <p:cxnSp>
        <p:nvCxnSpPr>
          <p:cNvPr id="74" name="Прямая соединительная линия 73"/>
          <p:cNvCxnSpPr/>
          <p:nvPr/>
        </p:nvCxnSpPr>
        <p:spPr>
          <a:xfrm flipH="1">
            <a:off x="3253817" y="4492834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>
            <a:off x="3257948" y="4589537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>
            <a:off x="3253817" y="4832129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>
            <a:off x="3467630" y="4928832"/>
            <a:ext cx="2582" cy="80442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 flipV="1">
            <a:off x="3465090" y="4491286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3677976" y="4532928"/>
            <a:ext cx="2592288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Предоставьте выписку из реестра сертификатов Заявителю.</a:t>
            </a:r>
          </a:p>
          <a:p>
            <a:pPr algn="just"/>
            <a:r>
              <a:rPr lang="ru-RU" sz="900" dirty="0">
                <a:solidFill>
                  <a:srgbClr val="0070C0"/>
                </a:solidFill>
              </a:rPr>
              <a:t>Примите заявление и зарегистрируйте его прием в системе АИС «Реестр сертификатов».</a:t>
            </a:r>
          </a:p>
          <a:p>
            <a:pPr algn="just"/>
            <a:r>
              <a:rPr lang="ru-RU" sz="900" dirty="0">
                <a:solidFill>
                  <a:srgbClr val="0070C0"/>
                </a:solidFill>
              </a:rPr>
              <a:t>После этого, если Вы уполномочены осуществлять подтверждение сертификатов – активируйте сертификат в системе АИС «Реестр сертификатов».</a:t>
            </a:r>
          </a:p>
        </p:txBody>
      </p:sp>
      <p:sp>
        <p:nvSpPr>
          <p:cNvPr id="83" name="Прямоугольник 82"/>
          <p:cNvSpPr/>
          <p:nvPr/>
        </p:nvSpPr>
        <p:spPr>
          <a:xfrm>
            <a:off x="6465169" y="603121"/>
            <a:ext cx="338437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50" dirty="0">
                <a:solidFill>
                  <a:srgbClr val="0070C0"/>
                </a:solidFill>
              </a:rPr>
              <a:t>С момента получения сертификата родители (законные представители) детей могут записываться с его помощью на Ваши образовательные программы</a:t>
            </a:r>
          </a:p>
        </p:txBody>
      </p:sp>
      <p:sp>
        <p:nvSpPr>
          <p:cNvPr id="85" name="Шестиугольник 84"/>
          <p:cNvSpPr/>
          <p:nvPr/>
        </p:nvSpPr>
        <p:spPr>
          <a:xfrm rot="5400000">
            <a:off x="6526956" y="2098637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2</a:t>
            </a:r>
          </a:p>
        </p:txBody>
      </p:sp>
      <p:cxnSp>
        <p:nvCxnSpPr>
          <p:cNvPr id="86" name="Прямая соединительная линия 85"/>
          <p:cNvCxnSpPr/>
          <p:nvPr/>
        </p:nvCxnSpPr>
        <p:spPr>
          <a:xfrm flipH="1">
            <a:off x="6462836" y="2009872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я соединительная линия 86"/>
          <p:cNvCxnSpPr/>
          <p:nvPr/>
        </p:nvCxnSpPr>
        <p:spPr>
          <a:xfrm>
            <a:off x="6466968" y="2106575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единительная линия 87"/>
          <p:cNvCxnSpPr/>
          <p:nvPr/>
        </p:nvCxnSpPr>
        <p:spPr>
          <a:xfrm>
            <a:off x="6462836" y="2349167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я соединительная линия 88"/>
          <p:cNvCxnSpPr/>
          <p:nvPr/>
        </p:nvCxnSpPr>
        <p:spPr>
          <a:xfrm>
            <a:off x="6676651" y="2445869"/>
            <a:ext cx="5164" cy="19763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 flipV="1">
            <a:off x="6674110" y="2008324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6886997" y="2049967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Откройте в системе зачисление на образовательные программы. При необходимости установите цены модулей (для сертифицированных программ)</a:t>
            </a:r>
          </a:p>
        </p:txBody>
      </p:sp>
      <p:sp>
        <p:nvSpPr>
          <p:cNvPr id="93" name="Шестиугольник 92"/>
          <p:cNvSpPr/>
          <p:nvPr/>
        </p:nvSpPr>
        <p:spPr>
          <a:xfrm rot="5400000">
            <a:off x="6526956" y="2868164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3</a:t>
            </a:r>
          </a:p>
        </p:txBody>
      </p:sp>
      <p:cxnSp>
        <p:nvCxnSpPr>
          <p:cNvPr id="94" name="Прямая соединительная линия 93"/>
          <p:cNvCxnSpPr/>
          <p:nvPr/>
        </p:nvCxnSpPr>
        <p:spPr>
          <a:xfrm flipH="1">
            <a:off x="6462836" y="2779399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Прямая соединительная линия 94"/>
          <p:cNvCxnSpPr/>
          <p:nvPr/>
        </p:nvCxnSpPr>
        <p:spPr>
          <a:xfrm>
            <a:off x="6466968" y="2876102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Прямая соединительная линия 95"/>
          <p:cNvCxnSpPr/>
          <p:nvPr/>
        </p:nvCxnSpPr>
        <p:spPr>
          <a:xfrm>
            <a:off x="6462836" y="3118694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Прямая соединительная линия 96"/>
          <p:cNvCxnSpPr/>
          <p:nvPr/>
        </p:nvCxnSpPr>
        <p:spPr>
          <a:xfrm flipH="1">
            <a:off x="6674111" y="3215397"/>
            <a:ext cx="2540" cy="11192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>
          <a:xfrm flipV="1">
            <a:off x="6674110" y="2777851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xtBox 98"/>
          <p:cNvSpPr txBox="1"/>
          <p:nvPr/>
        </p:nvSpPr>
        <p:spPr>
          <a:xfrm>
            <a:off x="6886997" y="2819492"/>
            <a:ext cx="259228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Просматривайте поступающие заявки на обучение в личном кабинете системы </a:t>
            </a:r>
            <a:r>
              <a:rPr lang="en-US" sz="900" dirty="0">
                <a:solidFill>
                  <a:srgbClr val="0070C0"/>
                </a:solidFill>
              </a:rPr>
              <a:t>https</a:t>
            </a:r>
            <a:r>
              <a:rPr lang="en-US" sz="900" dirty="0" smtClean="0">
                <a:solidFill>
                  <a:srgbClr val="0070C0"/>
                </a:solidFill>
              </a:rPr>
              <a:t>://</a:t>
            </a:r>
            <a:r>
              <a:rPr lang="ru-RU" sz="900" dirty="0" smtClean="0">
                <a:solidFill>
                  <a:srgbClr val="0070C0"/>
                </a:solidFill>
              </a:rPr>
              <a:t>66</a:t>
            </a:r>
            <a:r>
              <a:rPr lang="en-US" sz="900" dirty="0" smtClean="0">
                <a:solidFill>
                  <a:srgbClr val="0070C0"/>
                </a:solidFill>
              </a:rPr>
              <a:t>.</a:t>
            </a:r>
            <a:r>
              <a:rPr lang="en-US" sz="900" dirty="0" err="1" smtClean="0">
                <a:solidFill>
                  <a:srgbClr val="0070C0"/>
                </a:solidFill>
              </a:rPr>
              <a:t>pfdo.ru</a:t>
            </a:r>
            <a:r>
              <a:rPr lang="ru-RU" sz="900" dirty="0" smtClean="0">
                <a:solidFill>
                  <a:srgbClr val="0070C0"/>
                </a:solidFill>
              </a:rPr>
              <a:t> </a:t>
            </a:r>
            <a:r>
              <a:rPr lang="ru-RU" sz="900" dirty="0">
                <a:solidFill>
                  <a:srgbClr val="0070C0"/>
                </a:solidFill>
              </a:rPr>
              <a:t>Подтверждайте заявки.</a:t>
            </a:r>
          </a:p>
        </p:txBody>
      </p:sp>
      <p:sp>
        <p:nvSpPr>
          <p:cNvPr id="101" name="Шестиугольник 100"/>
          <p:cNvSpPr/>
          <p:nvPr/>
        </p:nvSpPr>
        <p:spPr>
          <a:xfrm rot="5400000">
            <a:off x="6531048" y="3499190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3</a:t>
            </a:r>
            <a:r>
              <a:rPr lang="en-US" sz="1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’</a:t>
            </a:r>
            <a:endParaRPr lang="ru-RU" sz="1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102" name="Прямая соединительная линия 101"/>
          <p:cNvCxnSpPr/>
          <p:nvPr/>
        </p:nvCxnSpPr>
        <p:spPr>
          <a:xfrm flipH="1">
            <a:off x="6466928" y="3410425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Прямая соединительная линия 102"/>
          <p:cNvCxnSpPr/>
          <p:nvPr/>
        </p:nvCxnSpPr>
        <p:spPr>
          <a:xfrm>
            <a:off x="6471060" y="3507128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Прямая соединительная линия 103"/>
          <p:cNvCxnSpPr/>
          <p:nvPr/>
        </p:nvCxnSpPr>
        <p:spPr>
          <a:xfrm>
            <a:off x="6466928" y="3749720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Прямая соединительная линия 104"/>
          <p:cNvCxnSpPr/>
          <p:nvPr/>
        </p:nvCxnSpPr>
        <p:spPr>
          <a:xfrm>
            <a:off x="6680742" y="3846423"/>
            <a:ext cx="5164" cy="25042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единительная линия 105"/>
          <p:cNvCxnSpPr/>
          <p:nvPr/>
        </p:nvCxnSpPr>
        <p:spPr>
          <a:xfrm flipV="1">
            <a:off x="6678202" y="3408877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xtBox 106"/>
          <p:cNvSpPr txBox="1"/>
          <p:nvPr/>
        </p:nvSpPr>
        <p:spPr>
          <a:xfrm>
            <a:off x="6891088" y="3450520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В случае личного посещения родителем (законным представителям) в целях записи на программу – создайте заявку через свой личный кабинет и подтвердите ее.</a:t>
            </a:r>
          </a:p>
        </p:txBody>
      </p:sp>
      <p:sp>
        <p:nvSpPr>
          <p:cNvPr id="109" name="Шестиугольник 108"/>
          <p:cNvSpPr/>
          <p:nvPr/>
        </p:nvSpPr>
        <p:spPr>
          <a:xfrm rot="5400000">
            <a:off x="6534580" y="4290474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4</a:t>
            </a:r>
          </a:p>
        </p:txBody>
      </p:sp>
      <p:cxnSp>
        <p:nvCxnSpPr>
          <p:cNvPr id="110" name="Прямая соединительная линия 109"/>
          <p:cNvCxnSpPr/>
          <p:nvPr/>
        </p:nvCxnSpPr>
        <p:spPr>
          <a:xfrm flipH="1">
            <a:off x="6470460" y="4201709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Прямая соединительная линия 110"/>
          <p:cNvCxnSpPr/>
          <p:nvPr/>
        </p:nvCxnSpPr>
        <p:spPr>
          <a:xfrm>
            <a:off x="6474592" y="4298411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Прямая соединительная линия 111"/>
          <p:cNvCxnSpPr/>
          <p:nvPr/>
        </p:nvCxnSpPr>
        <p:spPr>
          <a:xfrm>
            <a:off x="6470460" y="4541004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Прямая соединительная линия 112"/>
          <p:cNvCxnSpPr/>
          <p:nvPr/>
        </p:nvCxnSpPr>
        <p:spPr>
          <a:xfrm flipH="1">
            <a:off x="6681735" y="4637707"/>
            <a:ext cx="2540" cy="11192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Прямая соединительная линия 113"/>
          <p:cNvCxnSpPr/>
          <p:nvPr/>
        </p:nvCxnSpPr>
        <p:spPr>
          <a:xfrm flipV="1">
            <a:off x="6681734" y="4200161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TextBox 114"/>
          <p:cNvSpPr txBox="1"/>
          <p:nvPr/>
        </p:nvSpPr>
        <p:spPr>
          <a:xfrm>
            <a:off x="6894620" y="4241802"/>
            <a:ext cx="259228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Получите подписанное заявление на обучение и подтвердите зачисление ребенка. Договор заключен.</a:t>
            </a:r>
          </a:p>
        </p:txBody>
      </p:sp>
      <p:sp>
        <p:nvSpPr>
          <p:cNvPr id="117" name="Шестиугольник 116"/>
          <p:cNvSpPr/>
          <p:nvPr/>
        </p:nvSpPr>
        <p:spPr>
          <a:xfrm rot="5400000">
            <a:off x="6526956" y="4963788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>
                <a:solidFill>
                  <a:schemeClr val="accent1">
                    <a:lumMod val="20000"/>
                    <a:lumOff val="80000"/>
                  </a:schemeClr>
                </a:solidFill>
              </a:rPr>
              <a:t>5</a:t>
            </a:r>
            <a:endParaRPr lang="ru-RU" sz="14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118" name="Прямая соединительная линия 117"/>
          <p:cNvCxnSpPr/>
          <p:nvPr/>
        </p:nvCxnSpPr>
        <p:spPr>
          <a:xfrm flipH="1">
            <a:off x="6462836" y="4875023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Прямая соединительная линия 118"/>
          <p:cNvCxnSpPr/>
          <p:nvPr/>
        </p:nvCxnSpPr>
        <p:spPr>
          <a:xfrm>
            <a:off x="6466968" y="4971726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Прямая соединительная линия 119"/>
          <p:cNvCxnSpPr/>
          <p:nvPr/>
        </p:nvCxnSpPr>
        <p:spPr>
          <a:xfrm>
            <a:off x="6462836" y="5214317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Прямая соединительная линия 120"/>
          <p:cNvCxnSpPr/>
          <p:nvPr/>
        </p:nvCxnSpPr>
        <p:spPr>
          <a:xfrm flipH="1">
            <a:off x="6675380" y="5311021"/>
            <a:ext cx="1270" cy="25042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Прямая соединительная линия 121"/>
          <p:cNvCxnSpPr/>
          <p:nvPr/>
        </p:nvCxnSpPr>
        <p:spPr>
          <a:xfrm flipV="1">
            <a:off x="6674110" y="4873475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6886997" y="4915117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Изучайте инструкции и смотрите обучающие видео для самостоятельного использования имеющихся возможностей личного кабинета системы </a:t>
            </a:r>
            <a:r>
              <a:rPr lang="en-US" sz="900" dirty="0">
                <a:solidFill>
                  <a:srgbClr val="0070C0"/>
                </a:solidFill>
              </a:rPr>
              <a:t>https</a:t>
            </a:r>
            <a:r>
              <a:rPr lang="en-US" sz="900" dirty="0" smtClean="0">
                <a:solidFill>
                  <a:srgbClr val="0070C0"/>
                </a:solidFill>
              </a:rPr>
              <a:t>://</a:t>
            </a:r>
            <a:r>
              <a:rPr lang="ru-RU" sz="900" dirty="0" smtClean="0">
                <a:solidFill>
                  <a:srgbClr val="0070C0"/>
                </a:solidFill>
              </a:rPr>
              <a:t>66</a:t>
            </a:r>
            <a:r>
              <a:rPr lang="en-US" sz="900" dirty="0" smtClean="0">
                <a:solidFill>
                  <a:srgbClr val="0070C0"/>
                </a:solidFill>
              </a:rPr>
              <a:t>.</a:t>
            </a:r>
            <a:r>
              <a:rPr lang="en-US" sz="900" dirty="0" err="1" smtClean="0">
                <a:solidFill>
                  <a:srgbClr val="0070C0"/>
                </a:solidFill>
              </a:rPr>
              <a:t>pfdo.ru</a:t>
            </a:r>
            <a:endParaRPr lang="ru-RU" sz="9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1493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9236</TotalTime>
  <Words>859</Words>
  <Application>Microsoft Office PowerPoint</Application>
  <PresentationFormat>Лист A4 (210x297 мм)</PresentationFormat>
  <Paragraphs>71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Теоретические аспекты использования методик расчета нормативов затрат на оказание услуг по содержанию и обучению детей с учетом специфики предоставляемых услуг и региональных особенностей деятельности ДОУ.</dc:title>
  <dc:creator>Семен</dc:creator>
  <cp:lastModifiedBy>111</cp:lastModifiedBy>
  <cp:revision>309</cp:revision>
  <dcterms:created xsi:type="dcterms:W3CDTF">2010-08-25T03:43:27Z</dcterms:created>
  <dcterms:modified xsi:type="dcterms:W3CDTF">2019-04-08T11:05:45Z</dcterms:modified>
</cp:coreProperties>
</file>