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71" r:id="rId4"/>
    <p:sldId id="258" r:id="rId5"/>
    <p:sldId id="259" r:id="rId6"/>
    <p:sldId id="270" r:id="rId7"/>
    <p:sldId id="265" r:id="rId8"/>
    <p:sldId id="260" r:id="rId9"/>
    <p:sldId id="261" r:id="rId10"/>
    <p:sldId id="262" r:id="rId11"/>
    <p:sldId id="263" r:id="rId12"/>
    <p:sldId id="264" r:id="rId13"/>
    <p:sldId id="267" r:id="rId14"/>
    <p:sldId id="266" r:id="rId15"/>
    <p:sldId id="268" r:id="rId16"/>
    <p:sldId id="269" r:id="rId17"/>
    <p:sldId id="272" r:id="rId18"/>
    <p:sldId id="273" r:id="rId1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1" autoAdjust="0"/>
    <p:restoredTop sz="94638" autoAdjust="0"/>
  </p:normalViewPr>
  <p:slideViewPr>
    <p:cSldViewPr>
      <p:cViewPr>
        <p:scale>
          <a:sx n="66" d="100"/>
          <a:sy n="66" d="100"/>
        </p:scale>
        <p:origin x="-120" y="-33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6A73EA-6A60-4E35-8247-C7FAC65AF686}" type="datetimeFigureOut">
              <a:rPr lang="ru-RU"/>
              <a:pPr>
                <a:defRPr/>
              </a:pPr>
              <a:t>06.06.2010</a:t>
            </a:fld>
            <a:endParaRPr lang="ru-RU" dirty="0"/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33AAAD-4759-477D-89B7-727FD150BF6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D45C6C-6CB8-4F34-81CF-A0D172C37506}" type="datetimeFigureOut">
              <a:rPr lang="ru-RU"/>
              <a:pPr>
                <a:defRPr/>
              </a:pPr>
              <a:t>06.06.2010</a:t>
            </a:fld>
            <a:endParaRPr lang="ru-RU" dirty="0"/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52A9C7-13A9-4114-830D-EB23342BA0B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3FB681-89B8-4EA8-AE7A-6CA8ED7015BE}" type="datetimeFigureOut">
              <a:rPr lang="ru-RU"/>
              <a:pPr>
                <a:defRPr/>
              </a:pPr>
              <a:t>06.06.2010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7B3194-FE45-4BE6-A474-DFE8C8615B0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64EBFE-712D-4549-93EF-0182A7D72784}" type="datetimeFigureOut">
              <a:rPr lang="ru-RU"/>
              <a:pPr>
                <a:defRPr/>
              </a:pPr>
              <a:t>06.06.2010</a:t>
            </a:fld>
            <a:endParaRPr lang="ru-RU" dirty="0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2FD709-5300-4AC7-B886-7FAE09E68EC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65A183-2829-489F-A617-35506C6412E7}" type="datetimeFigureOut">
              <a:rPr lang="ru-RU"/>
              <a:pPr>
                <a:defRPr/>
              </a:pPr>
              <a:t>06.06.2010</a:t>
            </a:fld>
            <a:endParaRPr lang="ru-RU" dirty="0"/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2F10D8-587F-486F-8375-CF9C4658339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2F7B15-505A-44A1-B67F-FE0929BD662A}" type="datetimeFigureOut">
              <a:rPr lang="ru-RU"/>
              <a:pPr>
                <a:defRPr/>
              </a:pPr>
              <a:t>06.06.2010</a:t>
            </a:fld>
            <a:endParaRPr lang="ru-RU" dirty="0"/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3DE3A2-D986-4D40-A760-69AF9DE824D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465F70-AEED-4016-B7FA-5ABD89CC3CA8}" type="datetimeFigureOut">
              <a:rPr lang="ru-RU"/>
              <a:pPr>
                <a:defRPr/>
              </a:pPr>
              <a:t>06.06.2010</a:t>
            </a:fld>
            <a:endParaRPr lang="ru-RU" dirty="0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D4F08E-1D29-4992-B3A9-4A67C00D1F1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C0CEFC-DD54-4158-B046-4BFBA713A087}" type="datetimeFigureOut">
              <a:rPr lang="ru-RU"/>
              <a:pPr>
                <a:defRPr/>
              </a:pPr>
              <a:t>06.06.2010</a:t>
            </a:fld>
            <a:endParaRPr lang="ru-RU" dirty="0"/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FBDA4D-C962-4747-BE01-46363A54B4D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B004ED-4067-4939-AF04-87CEB82953A5}" type="datetimeFigureOut">
              <a:rPr lang="ru-RU"/>
              <a:pPr>
                <a:defRPr/>
              </a:pPr>
              <a:t>06.06.2010</a:t>
            </a:fld>
            <a:endParaRPr lang="ru-RU" dirty="0"/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17DB87-67A0-403B-84DA-B8DCD17F0F0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28C547-4B7A-4248-B435-52FFEE248B99}" type="datetimeFigureOut">
              <a:rPr lang="ru-RU"/>
              <a:pPr>
                <a:defRPr/>
              </a:pPr>
              <a:t>06.06.2010</a:t>
            </a:fld>
            <a:endParaRPr lang="ru-RU" dirty="0"/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4D01DE-7EAB-4A82-8728-052BF225FF7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F4C35F-4AB4-49E9-A0C8-34C2B5171D17}" type="datetimeFigureOut">
              <a:rPr lang="ru-RU"/>
              <a:pPr>
                <a:defRPr/>
              </a:pPr>
              <a:t>06.06.2010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850E63-E5F6-4A79-9F8E-4058983A645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029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8B94452-1C4F-4ED8-BC36-7EF1B3702116}" type="datetimeFigureOut">
              <a:rPr lang="ru-RU"/>
              <a:pPr>
                <a:defRPr/>
              </a:pPr>
              <a:t>06.06.2010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3978753-299E-4ED3-8EE0-AAA7BE1EDB5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29" r:id="rId4"/>
    <p:sldLayoutId id="2147483735" r:id="rId5"/>
    <p:sldLayoutId id="2147483730" r:id="rId6"/>
    <p:sldLayoutId id="2147483736" r:id="rId7"/>
    <p:sldLayoutId id="2147483737" r:id="rId8"/>
    <p:sldLayoutId id="2147483738" r:id="rId9"/>
    <p:sldLayoutId id="2147483731" r:id="rId10"/>
    <p:sldLayoutId id="214748373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rebuchet MS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503208" y="423862"/>
            <a:ext cx="8631394" cy="471471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800" cap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+mn-lt"/>
              </a:rPr>
              <a:t>Учебный проект по теме:</a:t>
            </a:r>
            <a:r>
              <a:rPr lang="ru-RU" sz="2800" cap="none" dirty="0" smtClean="0">
                <a:latin typeface="+mn-lt"/>
              </a:rPr>
              <a:t>                                «Вязание детского костюмчика для детей от 6месяцев»</a:t>
            </a:r>
            <a:endParaRPr lang="ru-RU" sz="2800" cap="none" dirty="0">
              <a:latin typeface="+mn-lt"/>
            </a:endParaRPr>
          </a:p>
        </p:txBody>
      </p:sp>
      <p:pic>
        <p:nvPicPr>
          <p:cNvPr id="12" name="Содержимое 11" descr="____004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85800" y="1676400"/>
            <a:ext cx="3429000" cy="4572000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4435475" y="1714487"/>
            <a:ext cx="4491038" cy="4681551"/>
          </a:xfrm>
        </p:spPr>
        <p:txBody>
          <a:bodyPr>
            <a:normAutofit/>
            <a:scene3d>
              <a:camera prst="isometricOffAxis1Right"/>
              <a:lightRig rig="threePt" dir="t"/>
            </a:scene3d>
          </a:bodyPr>
          <a:lstStyle/>
          <a:p>
            <a:pPr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Ученица 10 класса</a:t>
            </a:r>
          </a:p>
          <a:p>
            <a:pPr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Паршукова Юлия</a:t>
            </a:r>
          </a:p>
          <a:p>
            <a:pPr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п.Оус МОУ № 11            г. Ивделя</a:t>
            </a:r>
          </a:p>
          <a:p>
            <a:pPr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b="1" dirty="0" smtClean="0">
              <a:ln w="12700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b="1" dirty="0" smtClean="0">
              <a:ln w="31550" cmpd="sng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b="1" dirty="0" smtClean="0">
                <a:ln w="3155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2010 год</a:t>
            </a:r>
          </a:p>
        </p:txBody>
      </p:sp>
    </p:spTree>
  </p:cSld>
  <p:clrMapOvr>
    <a:masterClrMapping/>
  </p:clrMapOvr>
  <p:transition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у\Pictures\Фото017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630892" y="1554163"/>
            <a:ext cx="6034616" cy="4525962"/>
          </a:xfr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2530" name="TextBox 4"/>
          <p:cNvSpPr txBox="1">
            <a:spLocks noChangeArrowheads="1"/>
          </p:cNvSpPr>
          <p:nvPr/>
        </p:nvSpPr>
        <p:spPr bwMode="auto">
          <a:xfrm>
            <a:off x="2428875" y="500063"/>
            <a:ext cx="4572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>
                <a:latin typeface="Georgia" pitchFamily="18" charset="0"/>
              </a:rPr>
              <a:t>Жилет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у\Pictures\Фото017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630363" y="1554163"/>
            <a:ext cx="6299200" cy="4525962"/>
          </a:xfrm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3554" name="TextBox 4"/>
          <p:cNvSpPr txBox="1">
            <a:spLocks noChangeArrowheads="1"/>
          </p:cNvSpPr>
          <p:nvPr/>
        </p:nvSpPr>
        <p:spPr bwMode="auto">
          <a:xfrm>
            <a:off x="2214563" y="500063"/>
            <a:ext cx="535781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>
                <a:latin typeface="Georgia" pitchFamily="18" charset="0"/>
              </a:rPr>
              <a:t>Юбка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extBox 3"/>
          <p:cNvSpPr txBox="1">
            <a:spLocks noChangeArrowheads="1"/>
          </p:cNvSpPr>
          <p:nvPr/>
        </p:nvSpPr>
        <p:spPr bwMode="auto">
          <a:xfrm>
            <a:off x="2714625" y="500063"/>
            <a:ext cx="40719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>
                <a:latin typeface="Georgia" pitchFamily="18" charset="0"/>
              </a:rPr>
              <a:t>Пинетки</a:t>
            </a:r>
          </a:p>
        </p:txBody>
      </p:sp>
      <p:pic>
        <p:nvPicPr>
          <p:cNvPr id="5122" name="Picture 2" descr="C:\Users\у\Pictures\Фото017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630892" y="1554163"/>
            <a:ext cx="6034616" cy="452596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/>
              <a:t>Разработка проекта.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800" b="1" i="1" u="sng" dirty="0" smtClean="0">
                <a:solidFill>
                  <a:srgbClr val="FF0000"/>
                </a:solidFill>
              </a:rPr>
              <a:t>Шапочка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8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Связанна без швов</a:t>
            </a:r>
            <a:endParaRPr lang="ru-RU" sz="2800" i="1" dirty="0" smtClean="0"/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800" b="1" i="1" u="sng" dirty="0" smtClean="0">
                <a:solidFill>
                  <a:srgbClr val="FF0000"/>
                </a:solidFill>
              </a:rPr>
              <a:t>Жилет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8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Состоит из отдельных деталей сшитых вместе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800" b="1" i="1" u="sng" dirty="0" smtClean="0">
                <a:solidFill>
                  <a:srgbClr val="FF0000"/>
                </a:solidFill>
              </a:rPr>
              <a:t>Юбка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8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Связана в круговую от резинки с расширением в клиньях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800" b="1" i="1" u="sng" dirty="0" smtClean="0">
                <a:solidFill>
                  <a:srgbClr val="FF0000"/>
                </a:solidFill>
              </a:rPr>
              <a:t>Пинетки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8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Имеют устойчивую подошву, овальный мысок, невысокие борта с оформленным краем</a:t>
            </a:r>
          </a:p>
          <a:p>
            <a:pPr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i="1" dirty="0" smtClean="0">
              <a:solidFill>
                <a:srgbClr val="FF000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dirty="0" smtClean="0">
              <a:solidFill>
                <a:srgbClr val="FF000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rgbClr val="0070C0"/>
                </a:solidFill>
              </a:rPr>
              <a:t>Информационный материал.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26626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sz="2400" smtClean="0"/>
              <a:t>При вязании детской одежды большое значение имеют цвета ниток. Красиво связанная детская одежда из ярких  цветов пряжи дает ребёнку хорошее настроение.</a:t>
            </a:r>
          </a:p>
          <a:p>
            <a:pPr eaLnBrk="1" hangingPunct="1">
              <a:buFont typeface="Wingdings 2" pitchFamily="18" charset="2"/>
              <a:buNone/>
            </a:pPr>
            <a:endParaRPr lang="ru-RU" sz="2400" smtClean="0"/>
          </a:p>
          <a:p>
            <a:pPr eaLnBrk="1" hangingPunct="1">
              <a:buFont typeface="Wingdings" pitchFamily="2" charset="2"/>
              <a:buChar char="§"/>
            </a:pPr>
            <a:r>
              <a:rPr lang="ru-RU" sz="2400" smtClean="0"/>
              <a:t>Мохер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ru-RU" sz="2400" smtClean="0"/>
              <a:t>Хлопок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ru-RU" sz="2400" smtClean="0"/>
              <a:t>Шерстяная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ru-RU" sz="2400" smtClean="0"/>
              <a:t>Блестящая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ru-RU" sz="2400" smtClean="0"/>
              <a:t>Фасонная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ru-RU" sz="2400" smtClean="0"/>
              <a:t>Фантазийная</a:t>
            </a:r>
          </a:p>
        </p:txBody>
      </p:sp>
      <p:sp>
        <p:nvSpPr>
          <p:cNvPr id="26627" name="WordArt 8"/>
          <p:cNvSpPr>
            <a:spLocks noChangeArrowheads="1" noChangeShapeType="1" noTextEdit="1"/>
          </p:cNvSpPr>
          <p:nvPr/>
        </p:nvSpPr>
        <p:spPr bwMode="auto">
          <a:xfrm>
            <a:off x="468313" y="2708275"/>
            <a:ext cx="4533900" cy="5032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Модные виды пряжи: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Экономическое обоснование проекта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arenR"/>
              <a:defRPr/>
            </a:pPr>
            <a:r>
              <a:rPr lang="ru-RU" dirty="0" smtClean="0"/>
              <a:t>Расчет материалов.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arenR"/>
              <a:defRPr/>
            </a:pPr>
            <a:endParaRPr lang="ru-RU" dirty="0" smtClean="0"/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arenR"/>
              <a:defRPr/>
            </a:pPr>
            <a:endParaRPr lang="ru-RU" dirty="0" smtClean="0"/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arenR"/>
              <a:defRPr/>
            </a:pPr>
            <a:endParaRPr lang="ru-RU" dirty="0" smtClean="0"/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arenR"/>
              <a:defRPr/>
            </a:pPr>
            <a:r>
              <a:rPr lang="ru-RU" dirty="0" smtClean="0"/>
              <a:t>Расчет электроэнергии         </a:t>
            </a:r>
            <a:r>
              <a:rPr lang="ru-RU" sz="2800" dirty="0" smtClean="0"/>
              <a:t>1лампа- 100Вт</a:t>
            </a:r>
            <a:endParaRPr lang="ru-RU" dirty="0" smtClean="0"/>
          </a:p>
          <a:p>
            <a:pPr marL="514350" indent="-51435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800" dirty="0" smtClean="0"/>
              <a:t>      </a:t>
            </a:r>
            <a:r>
              <a:rPr lang="en-US" sz="2800" dirty="0" smtClean="0"/>
              <a:t>T(</a:t>
            </a:r>
            <a:r>
              <a:rPr lang="ru-RU" sz="2800" dirty="0" smtClean="0"/>
              <a:t>время)=3+2+1+1=</a:t>
            </a:r>
            <a:r>
              <a:rPr lang="ru-RU" sz="2800" dirty="0" smtClean="0">
                <a:solidFill>
                  <a:srgbClr val="FF0000"/>
                </a:solidFill>
              </a:rPr>
              <a:t>7 часов         </a:t>
            </a:r>
            <a:r>
              <a:rPr lang="ru-RU" sz="2400" dirty="0" smtClean="0"/>
              <a:t>0,01кВт*4=</a:t>
            </a:r>
            <a:r>
              <a:rPr lang="ru-RU" sz="2400" dirty="0" smtClean="0">
                <a:solidFill>
                  <a:srgbClr val="FF0000"/>
                </a:solidFill>
              </a:rPr>
              <a:t>0,4кВт</a:t>
            </a:r>
          </a:p>
          <a:p>
            <a:pPr marL="514350" indent="-51435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800" dirty="0" smtClean="0"/>
              <a:t>       С.эл- 1кВт=1,54руб</a:t>
            </a:r>
          </a:p>
          <a:p>
            <a:pPr marL="514350" indent="-51435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800" dirty="0" smtClean="0"/>
              <a:t>       6*0,4*1,54=</a:t>
            </a:r>
            <a:r>
              <a:rPr lang="ru-RU" sz="2800" dirty="0" smtClean="0">
                <a:solidFill>
                  <a:srgbClr val="FF0000"/>
                </a:solidFill>
              </a:rPr>
              <a:t>3,70</a:t>
            </a:r>
          </a:p>
          <a:p>
            <a:pPr marL="514350" indent="-51435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800" dirty="0" smtClean="0"/>
              <a:t>       </a:t>
            </a:r>
          </a:p>
          <a:p>
            <a:pPr marL="514350" indent="-51435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800" dirty="0" smtClean="0"/>
              <a:t>                               Общая стоимость:</a:t>
            </a:r>
            <a:r>
              <a:rPr lang="ru-RU" sz="2800" dirty="0" smtClean="0">
                <a:solidFill>
                  <a:srgbClr val="FF0000"/>
                </a:solidFill>
              </a:rPr>
              <a:t>295,70р</a:t>
            </a:r>
          </a:p>
          <a:p>
            <a:pPr marL="514350" indent="-51435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sz="2800" dirty="0" smtClean="0"/>
          </a:p>
          <a:p>
            <a:pPr marL="514350" indent="-51435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sz="2800" dirty="0" smtClean="0"/>
          </a:p>
          <a:p>
            <a:pPr marL="514350" indent="-51435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sz="2800" dirty="0" smtClean="0"/>
          </a:p>
          <a:p>
            <a:pPr marL="514350" indent="-51435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sz="2800" dirty="0" smtClean="0"/>
          </a:p>
          <a:p>
            <a:pPr marL="514350" indent="-51435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sz="2800" dirty="0" smtClean="0"/>
          </a:p>
          <a:p>
            <a:pPr marL="514350" indent="-51435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sz="2800" dirty="0" smtClean="0"/>
          </a:p>
          <a:p>
            <a:pPr marL="514350" indent="-51435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sz="2800" dirty="0" smtClean="0"/>
          </a:p>
          <a:p>
            <a:pPr marL="514350" indent="-51435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sz="2800" dirty="0" smtClean="0"/>
          </a:p>
          <a:p>
            <a:pPr marL="514350" indent="-51435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sz="2800" dirty="0" smtClean="0"/>
          </a:p>
          <a:p>
            <a:pPr marL="514350" indent="-51435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428750" y="2643188"/>
          <a:ext cx="6096000" cy="74136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Пряжа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50*5=250р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Лента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14*3=42р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rgbClr val="92D050"/>
                </a:solidFill>
              </a:rPr>
              <a:t>Экологическое обоснование проекта.</a:t>
            </a:r>
            <a:endParaRPr lang="ru-RU" dirty="0">
              <a:solidFill>
                <a:srgbClr val="92D050"/>
              </a:solidFill>
            </a:endParaRPr>
          </a:p>
        </p:txBody>
      </p:sp>
      <p:sp>
        <p:nvSpPr>
          <p:cNvPr id="28674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buFont typeface="Wingdings 2" pitchFamily="18" charset="2"/>
              <a:buNone/>
            </a:pPr>
            <a:r>
              <a:rPr lang="ru-RU" smtClean="0"/>
              <a:t>Я использовала пряжу из синтетики. Из этого следует , что малышу под костюмчик нужно одевать </a:t>
            </a:r>
            <a:r>
              <a:rPr lang="ru-RU" smtClean="0">
                <a:latin typeface="Arial" charset="0"/>
              </a:rPr>
              <a:t> детские </a:t>
            </a:r>
            <a:r>
              <a:rPr lang="ru-RU" smtClean="0"/>
              <a:t>ма</a:t>
            </a:r>
            <a:r>
              <a:rPr lang="ru-RU" smtClean="0">
                <a:latin typeface="Arial" charset="0"/>
              </a:rPr>
              <a:t>й</a:t>
            </a:r>
            <a:r>
              <a:rPr lang="ru-RU" smtClean="0"/>
              <a:t>ки, футболочки и</a:t>
            </a:r>
            <a:r>
              <a:rPr lang="ru-RU" smtClean="0">
                <a:latin typeface="Arial" charset="0"/>
              </a:rPr>
              <a:t>з хлопка.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6" name="WordArt 4"/>
          <p:cNvSpPr>
            <a:spLocks noChangeArrowheads="1" noChangeShapeType="1" noTextEdit="1"/>
          </p:cNvSpPr>
          <p:nvPr/>
        </p:nvSpPr>
        <p:spPr bwMode="auto">
          <a:xfrm>
            <a:off x="900113" y="476250"/>
            <a:ext cx="7391400" cy="6492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Самоанализ выполненной работы</a:t>
            </a:r>
          </a:p>
        </p:txBody>
      </p:sp>
      <p:sp>
        <p:nvSpPr>
          <p:cNvPr id="38924" name="Text Box 12"/>
          <p:cNvSpPr txBox="1">
            <a:spLocks noChangeArrowheads="1"/>
          </p:cNvSpPr>
          <p:nvPr/>
        </p:nvSpPr>
        <p:spPr bwMode="auto">
          <a:xfrm>
            <a:off x="323850" y="1773238"/>
            <a:ext cx="8640763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/>
              <a:t>В процессе работы над проектом я не испытывала особых затруднений. Выполненный вязанный комплект отвечает всем критериям, предъявленным мною в начале работы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marL="609600" indent="-609600">
              <a:lnSpc>
                <a:spcPct val="90000"/>
              </a:lnSpc>
              <a:buFont typeface="Wingdings 2" pitchFamily="18" charset="2"/>
              <a:buAutoNum type="arabicPeriod"/>
            </a:pPr>
            <a:r>
              <a:rPr lang="ru-RU" smtClean="0">
                <a:latin typeface="Brush Script MT" pitchFamily="66" charset="0"/>
              </a:rPr>
              <a:t>  Литвина О.С                                    Одежда для крохи. Все ,что необходимо  от 6 месяцев до года/ Ольга Литвина.- М.: Эксмо,2007.-64 с.:ил.                                            </a:t>
            </a:r>
            <a:endParaRPr lang="ru-RU" b="1" smtClean="0">
              <a:latin typeface="Brush Script MT" pitchFamily="66" charset="0"/>
            </a:endParaRPr>
          </a:p>
          <a:p>
            <a:pPr marL="609600" indent="-609600">
              <a:lnSpc>
                <a:spcPct val="90000"/>
              </a:lnSpc>
              <a:buFont typeface="Wingdings 2" pitchFamily="18" charset="2"/>
              <a:buAutoNum type="arabicPeriod"/>
            </a:pPr>
            <a:r>
              <a:rPr lang="ru-RU" smtClean="0">
                <a:latin typeface="Brush Script MT" pitchFamily="66" charset="0"/>
              </a:rPr>
              <a:t>Литвина О С                                      Одежда для малютки. Все для новорожденного от 0 до 6 месяцев/ Ольга Литвина .-М.:Эксмо, 2008.-72с.6ил.</a:t>
            </a:r>
          </a:p>
          <a:p>
            <a:pPr marL="609600" indent="-609600">
              <a:lnSpc>
                <a:spcPct val="90000"/>
              </a:lnSpc>
              <a:buFont typeface="Wingdings 2" pitchFamily="18" charset="2"/>
              <a:buNone/>
            </a:pPr>
            <a:r>
              <a:rPr lang="ru-RU" smtClean="0">
                <a:latin typeface="Brush Script MT" pitchFamily="66" charset="0"/>
              </a:rPr>
              <a:t>       </a:t>
            </a:r>
            <a:r>
              <a:rPr lang="ru-RU" b="1" smtClean="0">
                <a:latin typeface="Brush Script MT" pitchFamily="66" charset="0"/>
              </a:rPr>
              <a:t> </a:t>
            </a:r>
          </a:p>
        </p:txBody>
      </p:sp>
      <p:sp>
        <p:nvSpPr>
          <p:cNvPr id="40964" name="WordArt 4"/>
          <p:cNvSpPr>
            <a:spLocks noChangeArrowheads="1" noChangeShapeType="1" noTextEdit="1"/>
          </p:cNvSpPr>
          <p:nvPr/>
        </p:nvSpPr>
        <p:spPr bwMode="auto">
          <a:xfrm rot="325327">
            <a:off x="1751013" y="211138"/>
            <a:ext cx="4679950" cy="1235075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74037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ru-RU" sz="3600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074673" scaled="1"/>
                </a:gradFill>
                <a:latin typeface="Impact"/>
              </a:rPr>
              <a:t>Литература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sz="2800" smtClean="0"/>
              <a:t>Выбрать оптимальный вариант и на его основе разработать вязанный  детский костюмчик.</a:t>
            </a:r>
          </a:p>
        </p:txBody>
      </p:sp>
      <p:pic>
        <p:nvPicPr>
          <p:cNvPr id="1028" name="Picture 4" descr="G:\DOCS\komplek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22" y="2714620"/>
            <a:ext cx="4786346" cy="388143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cap="none" dirty="0" smtClean="0">
                <a:solidFill>
                  <a:srgbClr val="FF0000"/>
                </a:solidFill>
              </a:rPr>
              <a:t>Цель проекта: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/>
          </p:cNvSpPr>
          <p:nvPr>
            <p:ph type="title" idx="4294967295"/>
          </p:nvPr>
        </p:nvSpPr>
        <p:spPr bwMode="auto"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ru-RU" cap="none" smtClean="0">
                <a:effectLst/>
                <a:latin typeface="Arial" charset="0"/>
              </a:rPr>
              <a:t>Обоснование темы проекта.</a:t>
            </a:r>
          </a:p>
        </p:txBody>
      </p:sp>
      <p:sp>
        <p:nvSpPr>
          <p:cNvPr id="15362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sz="2800" smtClean="0">
                <a:latin typeface="Arial" charset="0"/>
              </a:rPr>
              <a:t>      Меня всегда привлекал процесс вязания. Вязание способствует развитию творчества, дает самые широкие  возможности создавать неповторимые узоры и модели одежды.</a:t>
            </a:r>
          </a:p>
          <a:p>
            <a:pPr>
              <a:buFont typeface="Wingdings 2" pitchFamily="18" charset="2"/>
              <a:buNone/>
            </a:pPr>
            <a:r>
              <a:rPr lang="ru-RU" sz="2800" smtClean="0">
                <a:latin typeface="Arial" charset="0"/>
              </a:rPr>
              <a:t>       Я решила, что в жизни мне это пригодиться, буду вязать для своей семьи и для детей красивые вещи. Поэтому вязанный комплект -моя первая серьёзная работа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  </a:t>
            </a:r>
            <a:r>
              <a:rPr lang="ru-RU" dirty="0" smtClean="0">
                <a:solidFill>
                  <a:srgbClr val="00B0F0"/>
                </a:solidFill>
              </a:rPr>
              <a:t>Критерии:</a:t>
            </a:r>
            <a:endParaRPr lang="ru-RU" dirty="0">
              <a:solidFill>
                <a:srgbClr val="00B0F0"/>
              </a:solidFill>
            </a:endParaRPr>
          </a:p>
        </p:txBody>
      </p:sp>
      <p:sp>
        <p:nvSpPr>
          <p:cNvPr id="16386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smtClean="0"/>
              <a:t>Моё изделие должно быть:</a:t>
            </a:r>
          </a:p>
          <a:p>
            <a:pPr eaLnBrk="1" hangingPunct="1">
              <a:buFont typeface="Arial" charset="0"/>
              <a:buChar char="•"/>
            </a:pPr>
            <a:r>
              <a:rPr lang="ru-RU" smtClean="0"/>
              <a:t>Красивым</a:t>
            </a:r>
          </a:p>
          <a:p>
            <a:pPr eaLnBrk="1" hangingPunct="1">
              <a:buFont typeface="Arial" charset="0"/>
              <a:buChar char="•"/>
            </a:pPr>
            <a:r>
              <a:rPr lang="ru-RU" smtClean="0"/>
              <a:t>Необычной формы</a:t>
            </a:r>
          </a:p>
          <a:p>
            <a:pPr eaLnBrk="1" hangingPunct="1">
              <a:buFont typeface="Arial" charset="0"/>
              <a:buChar char="•"/>
            </a:pPr>
            <a:r>
              <a:rPr lang="ru-RU" smtClean="0"/>
              <a:t>Удобным</a:t>
            </a:r>
          </a:p>
          <a:p>
            <a:pPr eaLnBrk="1" hangingPunct="1">
              <a:buFont typeface="Arial" charset="0"/>
              <a:buChar char="•"/>
            </a:pPr>
            <a:r>
              <a:rPr lang="ru-RU" smtClean="0"/>
              <a:t>Оригинальным</a:t>
            </a:r>
          </a:p>
          <a:p>
            <a:pPr eaLnBrk="1" hangingPunct="1">
              <a:buFont typeface="Arial" charset="0"/>
              <a:buChar char="•"/>
            </a:pPr>
            <a:r>
              <a:rPr lang="ru-RU" smtClean="0"/>
              <a:t>Полезным</a:t>
            </a:r>
          </a:p>
          <a:p>
            <a:pPr eaLnBrk="1" hangingPunct="1">
              <a:buFont typeface="Arial" charset="0"/>
              <a:buChar char="•"/>
            </a:pPr>
            <a:r>
              <a:rPr lang="ru-RU" smtClean="0"/>
              <a:t>Современным</a:t>
            </a:r>
            <a:endParaRPr lang="en-US" smtClean="0"/>
          </a:p>
          <a:p>
            <a:pPr eaLnBrk="1" hangingPunct="1">
              <a:buFont typeface="Arial" charset="0"/>
              <a:buChar char="•"/>
            </a:pPr>
            <a:endParaRPr lang="ru-RU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Облако 11"/>
          <p:cNvSpPr/>
          <p:nvPr/>
        </p:nvSpPr>
        <p:spPr>
          <a:xfrm>
            <a:off x="3000375" y="4357688"/>
            <a:ext cx="3286125" cy="2071687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0" name="Облако 9"/>
          <p:cNvSpPr/>
          <p:nvPr/>
        </p:nvSpPr>
        <p:spPr>
          <a:xfrm>
            <a:off x="6572250" y="2214563"/>
            <a:ext cx="2071688" cy="1857375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9" name="Облако 8"/>
          <p:cNvSpPr/>
          <p:nvPr/>
        </p:nvSpPr>
        <p:spPr>
          <a:xfrm>
            <a:off x="3643313" y="2143125"/>
            <a:ext cx="2428875" cy="1785938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8" name="Облако 7"/>
          <p:cNvSpPr/>
          <p:nvPr/>
        </p:nvSpPr>
        <p:spPr>
          <a:xfrm>
            <a:off x="857250" y="2071688"/>
            <a:ext cx="2143125" cy="1857375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b="1" i="1" dirty="0" smtClean="0"/>
              <a:t>Банк идей.</a:t>
            </a:r>
            <a:endParaRPr lang="ru-RU" sz="4000" b="1" i="1" dirty="0"/>
          </a:p>
        </p:txBody>
      </p:sp>
      <p:sp>
        <p:nvSpPr>
          <p:cNvPr id="17414" name="TextBox 4"/>
          <p:cNvSpPr txBox="1">
            <a:spLocks noChangeArrowheads="1"/>
          </p:cNvSpPr>
          <p:nvPr/>
        </p:nvSpPr>
        <p:spPr bwMode="auto">
          <a:xfrm>
            <a:off x="1285875" y="2714625"/>
            <a:ext cx="135731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Georgia" pitchFamily="18" charset="0"/>
              </a:rPr>
              <a:t>    Пошив</a:t>
            </a:r>
          </a:p>
          <a:p>
            <a:r>
              <a:rPr lang="ru-RU">
                <a:latin typeface="Georgia" pitchFamily="18" charset="0"/>
              </a:rPr>
              <a:t>комплекта</a:t>
            </a:r>
          </a:p>
        </p:txBody>
      </p:sp>
      <p:sp>
        <p:nvSpPr>
          <p:cNvPr id="17415" name="TextBox 5"/>
          <p:cNvSpPr txBox="1">
            <a:spLocks noChangeArrowheads="1"/>
          </p:cNvSpPr>
          <p:nvPr/>
        </p:nvSpPr>
        <p:spPr bwMode="auto">
          <a:xfrm>
            <a:off x="4071938" y="2786063"/>
            <a:ext cx="15716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>
                <a:latin typeface="Georgia" pitchFamily="18" charset="0"/>
              </a:rPr>
              <a:t>Набор для крестин</a:t>
            </a:r>
          </a:p>
        </p:txBody>
      </p:sp>
      <p:sp>
        <p:nvSpPr>
          <p:cNvPr id="17416" name="TextBox 6"/>
          <p:cNvSpPr txBox="1">
            <a:spLocks noChangeArrowheads="1"/>
          </p:cNvSpPr>
          <p:nvPr/>
        </p:nvSpPr>
        <p:spPr bwMode="auto">
          <a:xfrm>
            <a:off x="6786563" y="2500313"/>
            <a:ext cx="1643062" cy="147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>
                <a:latin typeface="Georgia" pitchFamily="18" charset="0"/>
              </a:rPr>
              <a:t>Конверт</a:t>
            </a:r>
          </a:p>
          <a:p>
            <a:pPr algn="ctr"/>
            <a:r>
              <a:rPr lang="ru-RU">
                <a:latin typeface="Georgia" pitchFamily="18" charset="0"/>
              </a:rPr>
              <a:t>для</a:t>
            </a:r>
          </a:p>
          <a:p>
            <a:pPr algn="ctr"/>
            <a:r>
              <a:rPr lang="ru-RU">
                <a:latin typeface="Georgia" pitchFamily="18" charset="0"/>
              </a:rPr>
              <a:t>Новорожден-</a:t>
            </a:r>
          </a:p>
          <a:p>
            <a:pPr algn="ctr"/>
            <a:r>
              <a:rPr lang="ru-RU">
                <a:latin typeface="Georgia" pitchFamily="18" charset="0"/>
              </a:rPr>
              <a:t>ного</a:t>
            </a:r>
          </a:p>
          <a:p>
            <a:endParaRPr lang="ru-RU">
              <a:latin typeface="Georgia" pitchFamily="18" charset="0"/>
            </a:endParaRPr>
          </a:p>
        </p:txBody>
      </p:sp>
      <p:sp>
        <p:nvSpPr>
          <p:cNvPr id="17417" name="TextBox 10"/>
          <p:cNvSpPr txBox="1">
            <a:spLocks noChangeArrowheads="1"/>
          </p:cNvSpPr>
          <p:nvPr/>
        </p:nvSpPr>
        <p:spPr bwMode="auto">
          <a:xfrm>
            <a:off x="3571875" y="5000625"/>
            <a:ext cx="207168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>
                <a:latin typeface="Georgia" pitchFamily="18" charset="0"/>
              </a:rPr>
              <a:t>Вязание детского костюма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эскизы моделей</a:t>
            </a:r>
            <a:endParaRPr lang="ru-RU" dirty="0"/>
          </a:p>
        </p:txBody>
      </p:sp>
      <p:pic>
        <p:nvPicPr>
          <p:cNvPr id="18434" name="Picture 2" descr="G:\DOCS\1252943616_mal_8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928688" y="1285875"/>
            <a:ext cx="1857375" cy="2452688"/>
          </a:xfrm>
        </p:spPr>
      </p:pic>
      <p:pic>
        <p:nvPicPr>
          <p:cNvPr id="18435" name="Picture 3" descr="G:\DOCS\1248956339_mal_8_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14750" y="1285875"/>
            <a:ext cx="1785938" cy="246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5" descr="G:\DOCS\1235417056_pin_1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375" y="1143000"/>
            <a:ext cx="1857375" cy="250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6" descr="G:\DOCS\d0b1d0bed0bb3-300x225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43000" y="4429125"/>
            <a:ext cx="2857500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Picture 7" descr="G:\DOCS\1252941077_mal_51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643563" y="3857625"/>
            <a:ext cx="1928812" cy="278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Овал 18"/>
          <p:cNvSpPr/>
          <p:nvPr/>
        </p:nvSpPr>
        <p:spPr>
          <a:xfrm>
            <a:off x="4429125" y="4714875"/>
            <a:ext cx="1928813" cy="1285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8" name="Овал 17"/>
          <p:cNvSpPr/>
          <p:nvPr/>
        </p:nvSpPr>
        <p:spPr>
          <a:xfrm>
            <a:off x="1571625" y="4572000"/>
            <a:ext cx="2000250" cy="12144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6" name="Овал 15"/>
          <p:cNvSpPr/>
          <p:nvPr/>
        </p:nvSpPr>
        <p:spPr>
          <a:xfrm>
            <a:off x="285750" y="3143250"/>
            <a:ext cx="1571625" cy="12144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4" name="Овал 13"/>
          <p:cNvSpPr/>
          <p:nvPr/>
        </p:nvSpPr>
        <p:spPr>
          <a:xfrm>
            <a:off x="1214438" y="1571625"/>
            <a:ext cx="2286000" cy="10715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3" name="Овал 12"/>
          <p:cNvSpPr/>
          <p:nvPr/>
        </p:nvSpPr>
        <p:spPr>
          <a:xfrm>
            <a:off x="5214938" y="1500188"/>
            <a:ext cx="1857375" cy="10715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2" name="Овал 11"/>
          <p:cNvSpPr/>
          <p:nvPr/>
        </p:nvSpPr>
        <p:spPr>
          <a:xfrm>
            <a:off x="6429375" y="2857500"/>
            <a:ext cx="2000250" cy="135731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1" name="Овал 10"/>
          <p:cNvSpPr/>
          <p:nvPr/>
        </p:nvSpPr>
        <p:spPr>
          <a:xfrm>
            <a:off x="3071813" y="3000375"/>
            <a:ext cx="1928812" cy="1285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/>
              <a:t>Схема разработки проекта.</a:t>
            </a:r>
            <a:endParaRPr lang="ru-RU" dirty="0"/>
          </a:p>
        </p:txBody>
      </p:sp>
      <p:sp>
        <p:nvSpPr>
          <p:cNvPr id="19465" name="TextBox 3"/>
          <p:cNvSpPr txBox="1">
            <a:spLocks noChangeArrowheads="1"/>
          </p:cNvSpPr>
          <p:nvPr/>
        </p:nvSpPr>
        <p:spPr bwMode="auto">
          <a:xfrm>
            <a:off x="1500188" y="1857375"/>
            <a:ext cx="17145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Georgia" pitchFamily="18" charset="0"/>
              </a:rPr>
              <a:t>Инструменты</a:t>
            </a:r>
          </a:p>
        </p:txBody>
      </p:sp>
      <p:sp>
        <p:nvSpPr>
          <p:cNvPr id="19466" name="TextBox 4"/>
          <p:cNvSpPr txBox="1">
            <a:spLocks noChangeArrowheads="1"/>
          </p:cNvSpPr>
          <p:nvPr/>
        </p:nvSpPr>
        <p:spPr bwMode="auto">
          <a:xfrm>
            <a:off x="5572125" y="1857375"/>
            <a:ext cx="19288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Georgia" pitchFamily="18" charset="0"/>
              </a:rPr>
              <a:t>Пряжа</a:t>
            </a:r>
          </a:p>
        </p:txBody>
      </p:sp>
      <p:sp>
        <p:nvSpPr>
          <p:cNvPr id="19467" name="TextBox 5"/>
          <p:cNvSpPr txBox="1">
            <a:spLocks noChangeArrowheads="1"/>
          </p:cNvSpPr>
          <p:nvPr/>
        </p:nvSpPr>
        <p:spPr bwMode="auto">
          <a:xfrm>
            <a:off x="6357938" y="3143250"/>
            <a:ext cx="221456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>
                <a:latin typeface="Georgia" pitchFamily="18" charset="0"/>
              </a:rPr>
              <a:t>Технология изготовления</a:t>
            </a:r>
          </a:p>
        </p:txBody>
      </p:sp>
      <p:sp>
        <p:nvSpPr>
          <p:cNvPr id="19468" name="TextBox 6"/>
          <p:cNvSpPr txBox="1">
            <a:spLocks noChangeArrowheads="1"/>
          </p:cNvSpPr>
          <p:nvPr/>
        </p:nvSpPr>
        <p:spPr bwMode="auto">
          <a:xfrm>
            <a:off x="4714875" y="5143500"/>
            <a:ext cx="20002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Georgia" pitchFamily="18" charset="0"/>
              </a:rPr>
              <a:t>Модели</a:t>
            </a:r>
          </a:p>
        </p:txBody>
      </p:sp>
      <p:sp>
        <p:nvSpPr>
          <p:cNvPr id="19469" name="TextBox 7"/>
          <p:cNvSpPr txBox="1">
            <a:spLocks noChangeArrowheads="1"/>
          </p:cNvSpPr>
          <p:nvPr/>
        </p:nvSpPr>
        <p:spPr bwMode="auto">
          <a:xfrm>
            <a:off x="1857375" y="4857750"/>
            <a:ext cx="164306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Georgia" pitchFamily="18" charset="0"/>
              </a:rPr>
              <a:t>Цветовое</a:t>
            </a:r>
          </a:p>
          <a:p>
            <a:pPr algn="ctr"/>
            <a:r>
              <a:rPr lang="ru-RU">
                <a:latin typeface="Georgia" pitchFamily="18" charset="0"/>
              </a:rPr>
              <a:t>решение</a:t>
            </a:r>
          </a:p>
        </p:txBody>
      </p:sp>
      <p:sp>
        <p:nvSpPr>
          <p:cNvPr id="19470" name="TextBox 8"/>
          <p:cNvSpPr txBox="1">
            <a:spLocks noChangeArrowheads="1"/>
          </p:cNvSpPr>
          <p:nvPr/>
        </p:nvSpPr>
        <p:spPr bwMode="auto">
          <a:xfrm>
            <a:off x="500063" y="3500438"/>
            <a:ext cx="15001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Georgia" pitchFamily="18" charset="0"/>
              </a:rPr>
              <a:t>Отделка</a:t>
            </a:r>
          </a:p>
        </p:txBody>
      </p:sp>
      <p:sp>
        <p:nvSpPr>
          <p:cNvPr id="19471" name="TextBox 9"/>
          <p:cNvSpPr txBox="1">
            <a:spLocks noChangeArrowheads="1"/>
          </p:cNvSpPr>
          <p:nvPr/>
        </p:nvSpPr>
        <p:spPr bwMode="auto">
          <a:xfrm>
            <a:off x="2714625" y="3214688"/>
            <a:ext cx="2357438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>
                <a:latin typeface="Georgia" pitchFamily="18" charset="0"/>
              </a:rPr>
              <a:t>Вязанный костюмчик</a:t>
            </a:r>
          </a:p>
        </p:txBody>
      </p:sp>
      <p:cxnSp>
        <p:nvCxnSpPr>
          <p:cNvPr id="21" name="Прямая со стрелкой 20"/>
          <p:cNvCxnSpPr>
            <a:stCxn id="11" idx="5"/>
            <a:endCxn id="19" idx="0"/>
          </p:cNvCxnSpPr>
          <p:nvPr/>
        </p:nvCxnSpPr>
        <p:spPr>
          <a:xfrm rot="16200000" flipH="1">
            <a:off x="4747419" y="4067969"/>
            <a:ext cx="617537" cy="6762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>
            <a:endCxn id="19467" idx="1"/>
          </p:cNvCxnSpPr>
          <p:nvPr/>
        </p:nvCxnSpPr>
        <p:spPr>
          <a:xfrm flipV="1">
            <a:off x="5000625" y="3467100"/>
            <a:ext cx="1357313" cy="17621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>
            <a:stCxn id="11" idx="7"/>
            <a:endCxn id="13" idx="3"/>
          </p:cNvCxnSpPr>
          <p:nvPr/>
        </p:nvCxnSpPr>
        <p:spPr>
          <a:xfrm rot="5400000" flipH="1" flipV="1">
            <a:off x="4714875" y="2417763"/>
            <a:ext cx="774700" cy="7683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>
            <a:stCxn id="11" idx="0"/>
            <a:endCxn id="14" idx="5"/>
          </p:cNvCxnSpPr>
          <p:nvPr/>
        </p:nvCxnSpPr>
        <p:spPr>
          <a:xfrm rot="16200000" flipV="1">
            <a:off x="3343275" y="2308225"/>
            <a:ext cx="514350" cy="8699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>
            <a:endCxn id="19470" idx="3"/>
          </p:cNvCxnSpPr>
          <p:nvPr/>
        </p:nvCxnSpPr>
        <p:spPr>
          <a:xfrm rot="10800000" flipV="1">
            <a:off x="2000250" y="3571875"/>
            <a:ext cx="1071563" cy="11271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>
            <a:stCxn id="11" idx="3"/>
            <a:endCxn id="18" idx="0"/>
          </p:cNvCxnSpPr>
          <p:nvPr/>
        </p:nvCxnSpPr>
        <p:spPr>
          <a:xfrm rot="5400000">
            <a:off x="2725738" y="3943350"/>
            <a:ext cx="474662" cy="7826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Выбор оптимального варианта.</a:t>
            </a:r>
            <a:endParaRPr lang="ru-RU" dirty="0"/>
          </a:p>
        </p:txBody>
      </p:sp>
      <p:pic>
        <p:nvPicPr>
          <p:cNvPr id="1026" name="Picture 2" descr="C:\Users\у\Pictures\Фото016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 rot="5400000">
            <a:off x="2289027" y="1717534"/>
            <a:ext cx="5088804" cy="4477800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extBox 3"/>
          <p:cNvSpPr txBox="1">
            <a:spLocks noChangeArrowheads="1"/>
          </p:cNvSpPr>
          <p:nvPr/>
        </p:nvSpPr>
        <p:spPr bwMode="auto">
          <a:xfrm>
            <a:off x="428625" y="500063"/>
            <a:ext cx="81438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solidFill>
                  <a:srgbClr val="00B050"/>
                </a:solidFill>
                <a:latin typeface="Georgia" pitchFamily="18" charset="0"/>
              </a:rPr>
              <a:t>Комплект включает в себя:</a:t>
            </a:r>
          </a:p>
        </p:txBody>
      </p:sp>
      <p:pic>
        <p:nvPicPr>
          <p:cNvPr id="2050" name="Picture 2" descr="C:\Users\у\Pictures\Фото017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143108" y="2214555"/>
            <a:ext cx="5093772" cy="3929090"/>
          </a:xfr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1507" name="TextBox 5"/>
          <p:cNvSpPr txBox="1">
            <a:spLocks noChangeArrowheads="1"/>
          </p:cNvSpPr>
          <p:nvPr/>
        </p:nvSpPr>
        <p:spPr bwMode="auto">
          <a:xfrm>
            <a:off x="3429000" y="1500188"/>
            <a:ext cx="235743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latin typeface="Georgia" pitchFamily="18" charset="0"/>
              </a:rPr>
              <a:t>Шапочка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Трек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371</TotalTime>
  <Words>258</Words>
  <Application>Microsoft Office PowerPoint</Application>
  <PresentationFormat>Экран (4:3)</PresentationFormat>
  <Paragraphs>76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Шаблон оформления</vt:lpstr>
      </vt:variant>
      <vt:variant>
        <vt:i4>9</vt:i4>
      </vt:variant>
      <vt:variant>
        <vt:lpstr>Заголовки слайдов</vt:lpstr>
      </vt:variant>
      <vt:variant>
        <vt:i4>18</vt:i4>
      </vt:variant>
    </vt:vector>
  </HeadingPairs>
  <TitlesOfParts>
    <vt:vector size="34" baseType="lpstr">
      <vt:lpstr>Arial</vt:lpstr>
      <vt:lpstr>Trebuchet MS</vt:lpstr>
      <vt:lpstr>Georgia</vt:lpstr>
      <vt:lpstr>Wingdings 2</vt:lpstr>
      <vt:lpstr>Calibri</vt:lpstr>
      <vt:lpstr>Wingdings</vt:lpstr>
      <vt:lpstr>Brush Script MT</vt:lpstr>
      <vt:lpstr>Трек</vt:lpstr>
      <vt:lpstr>Трек</vt:lpstr>
      <vt:lpstr>Трек</vt:lpstr>
      <vt:lpstr>Трек</vt:lpstr>
      <vt:lpstr>Трек</vt:lpstr>
      <vt:lpstr>Трек</vt:lpstr>
      <vt:lpstr>Трек</vt:lpstr>
      <vt:lpstr>Трек</vt:lpstr>
      <vt:lpstr>Трек</vt:lpstr>
      <vt:lpstr>Слайд 1</vt:lpstr>
      <vt:lpstr>Слайд 2</vt:lpstr>
      <vt:lpstr>Обоснование темы проекта.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Творческий проект                                   «Вязание детского костюмчика для детей от 6 месяцев»</dc:title>
  <dc:creator>у</dc:creator>
  <cp:lastModifiedBy>school</cp:lastModifiedBy>
  <cp:revision>30</cp:revision>
  <dcterms:created xsi:type="dcterms:W3CDTF">2010-04-27T08:54:47Z</dcterms:created>
  <dcterms:modified xsi:type="dcterms:W3CDTF">2010-06-06T04:24:40Z</dcterms:modified>
</cp:coreProperties>
</file>