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80" r:id="rId17"/>
    <p:sldId id="271" r:id="rId18"/>
    <p:sldId id="281" r:id="rId19"/>
    <p:sldId id="272" r:id="rId20"/>
    <p:sldId id="273" r:id="rId21"/>
    <p:sldId id="274" r:id="rId22"/>
    <p:sldId id="283" r:id="rId23"/>
    <p:sldId id="275" r:id="rId24"/>
    <p:sldId id="276" r:id="rId25"/>
    <p:sldId id="277" r:id="rId26"/>
    <p:sldId id="278" r:id="rId27"/>
    <p:sldId id="279" r:id="rId28"/>
    <p:sldId id="284" r:id="rId29"/>
    <p:sldId id="28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0066FF"/>
    <a:srgbClr val="993366"/>
    <a:srgbClr val="00CCFF"/>
    <a:srgbClr val="FF6699"/>
    <a:srgbClr val="CC3399"/>
    <a:srgbClr val="FF9966"/>
    <a:srgbClr val="FF5050"/>
    <a:srgbClr val="99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8" autoAdjust="0"/>
    <p:restoredTop sz="87472" autoAdjust="0"/>
  </p:normalViewPr>
  <p:slideViewPr>
    <p:cSldViewPr>
      <p:cViewPr varScale="1">
        <p:scale>
          <a:sx n="71" d="100"/>
          <a:sy n="71" d="100"/>
        </p:scale>
        <p:origin x="-9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178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07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4829B-CCA8-4760-B51D-932531796FEB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CC0F6-726B-41C6-9A5F-7D06227FD19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CC0F6-726B-41C6-9A5F-7D06227FD198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CC0F6-726B-41C6-9A5F-7D06227FD198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9DFA5-46A1-4563-B6C8-6FA595D9BD54}" type="datetimeFigureOut">
              <a:rPr lang="ru-RU" smtClean="0"/>
              <a:pPr/>
              <a:t>07.12.2011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20388-89B1-4E56-98A6-9D65622F3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50;&#1083;&#1072;&#1089;&#1089;&#1080;&#1082;&#1072;___&#1052;&#1091;&#1079;&#1099;&#1082;&#1072;_&#1072;&#1085;&#1075;&#1077;&#1083;&#1086;&#1074;_2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hyperlink" Target="http://ru.wikipedia.org/wiki/%D0%A4%D0%B0%D0%B9%D0%BB:Blok-Sologub-Chulkov.jpg" TargetMode="External"/><Relationship Id="rId7" Type="http://schemas.openxmlformats.org/officeDocument/2006/relationships/image" Target="../media/image21.jpeg"/><Relationship Id="rId12" Type="http://schemas.openxmlformats.org/officeDocument/2006/relationships/hyperlink" Target="http://ru.wikipedia.org/wiki/%D0%A7%D1%83%D0%BB%D0%BA%D0%BE%D0%B2,_%D0%93%D0%B5%D0%BE%D1%80%D0%B3%D0%B8%D0%B9_%D0%98%D0%B2%D0%B0%D0%BD%D0%BE%D0%B2%D0%B8%D1%87" TargetMode="Externa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11" Type="http://schemas.openxmlformats.org/officeDocument/2006/relationships/hyperlink" Target="http://ru.wikipedia.org/wiki/%D0%A1%D0%BE%D0%BB%D0%BE%D0%B3%D1%83%D0%B1,_%D0%A4%D1%91%D0%B4%D0%BE%D1%80_%D0%9A%D1%83%D0%B7%D1%8C%D0%BC%D0%B8%D1%87" TargetMode="External"/><Relationship Id="rId5" Type="http://schemas.openxmlformats.org/officeDocument/2006/relationships/hyperlink" Target="http://ru.wikipedia.org/wiki/%D0%A4%D0%B0%D0%B9%D0%BB:Stamp_of_USSR_1904.jpg" TargetMode="External"/><Relationship Id="rId10" Type="http://schemas.openxmlformats.org/officeDocument/2006/relationships/image" Target="../media/image24.jpeg"/><Relationship Id="rId4" Type="http://schemas.openxmlformats.org/officeDocument/2006/relationships/image" Target="../media/image19.jpeg"/><Relationship Id="rId9" Type="http://schemas.openxmlformats.org/officeDocument/2006/relationships/image" Target="../media/image23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Monument_to_A._block.jpg" TargetMode="External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vejournal.com/allpics.bml?user=olenenyo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rgbClr val="0066FF">
                <a:alpha val="51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643050"/>
            <a:ext cx="9144000" cy="5214950"/>
          </a:xfrm>
        </p:spPr>
        <p:txBody>
          <a:bodyPr>
            <a:normAutofit fontScale="85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5200" b="1" u="sng" cap="all" dirty="0" smtClean="0">
                <a:ln w="0"/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Литературный вечер, посвящённый </a:t>
            </a:r>
          </a:p>
          <a:p>
            <a:r>
              <a:rPr lang="ru-RU" sz="5200" b="1" u="sng" cap="all" dirty="0">
                <a:ln w="0"/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5200" b="1" u="sng" cap="all" dirty="0" smtClean="0">
                <a:ln w="0"/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изни и творчеству А.А.Блока</a:t>
            </a:r>
            <a:r>
              <a:rPr lang="ru-RU" sz="5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endParaRPr lang="ru-RU" sz="4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4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b="1" i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Поэзия   Блока  –  это  классика,</a:t>
            </a:r>
          </a:p>
          <a:p>
            <a:pPr algn="r"/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это вечное, волнующее, непреходящее… </a:t>
            </a:r>
          </a:p>
          <a:p>
            <a:pPr algn="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89"/>
            <a:ext cx="9144000" cy="1357323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i="1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50" endPos="85000" dir="5400000" sy="-100000" algn="bl" rotWithShape="0"/>
                </a:effectLst>
                <a:latin typeface="Book Antiqua" pitchFamily="18" charset="0"/>
                <a:cs typeface="Times New Roman" pitchFamily="18" charset="0"/>
              </a:rPr>
              <a:t>«В огне и холоде тревог…»</a:t>
            </a:r>
            <a:endParaRPr lang="ru-RU" sz="4800" b="1" i="1" dirty="0">
              <a:ln w="1143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50" endPos="85000" dir="5400000" sy="-100000" algn="bl" rotWithShape="0"/>
              </a:effectLst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Documents and Settings\Admin\Рабочий стол\51749123_150101xp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876"/>
            <a:ext cx="2000264" cy="2214578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  <a:softEdge rad="3175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9000">
              <a:srgbClr val="993366">
                <a:alpha val="3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57266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800" i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60000" endA="900" endPos="58000" dir="5400000" sy="-100000" algn="bl" rotWithShape="0"/>
              </a:effectLst>
              <a:latin typeface="Sylfaen" pitchFamily="18" charset="0"/>
            </a:endParaRPr>
          </a:p>
          <a:p>
            <a:pPr>
              <a:buNone/>
            </a:pPr>
            <a:r>
              <a:rPr lang="ru-RU" sz="28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Вхожу я в тёмные храмы,          О, я привык к этим ризам              </a:t>
            </a:r>
          </a:p>
          <a:p>
            <a:pPr>
              <a:buNone/>
            </a:pPr>
            <a:r>
              <a:rPr lang="ru-RU" sz="28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Совершаю бедный обряд.          Величавой Вечной Жены</a:t>
            </a:r>
          </a:p>
          <a:p>
            <a:pPr>
              <a:buNone/>
            </a:pPr>
            <a:r>
              <a:rPr lang="ru-RU" sz="28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Там жду я Прекрасной Дамы    Высоко бегут по карнизам</a:t>
            </a:r>
          </a:p>
          <a:p>
            <a:pPr>
              <a:buNone/>
            </a:pPr>
            <a:r>
              <a:rPr lang="ru-RU" sz="28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В </a:t>
            </a:r>
            <a:r>
              <a:rPr lang="ru-RU" sz="2800" i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мерцаньи</a:t>
            </a:r>
            <a:r>
              <a:rPr lang="ru-RU" sz="28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 красных лампад.    Улыбки, сказки и сны.</a:t>
            </a:r>
          </a:p>
          <a:p>
            <a:pPr>
              <a:buNone/>
            </a:pPr>
            <a:r>
              <a:rPr lang="ru-RU" sz="28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                    </a:t>
            </a:r>
          </a:p>
          <a:p>
            <a:pPr>
              <a:buNone/>
            </a:pPr>
            <a:endParaRPr lang="ru-RU" sz="2400" i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60000" endA="900" endPos="58000" dir="5400000" sy="-100000" algn="bl" rotWithShape="0"/>
              </a:effectLst>
              <a:latin typeface="Sylfaen" pitchFamily="18" charset="0"/>
            </a:endParaRPr>
          </a:p>
          <a:p>
            <a:pPr>
              <a:buNone/>
            </a:pPr>
            <a:r>
              <a:rPr lang="ru-RU" sz="2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В тени у высокой колонны                 О, Святая, как ласковы речи,         </a:t>
            </a:r>
          </a:p>
          <a:p>
            <a:pPr>
              <a:buNone/>
            </a:pPr>
            <a:r>
              <a:rPr lang="ru-RU" sz="2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Дрожу от скрипа дверей.                    Как отрадны Твои мне черты!</a:t>
            </a:r>
          </a:p>
          <a:p>
            <a:pPr>
              <a:buNone/>
            </a:pPr>
            <a:r>
              <a:rPr lang="ru-RU" sz="2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А в лицо мне глядит, озарённый,      Мне не слышны ни вздохи,</a:t>
            </a:r>
          </a:p>
          <a:p>
            <a:pPr>
              <a:buNone/>
            </a:pPr>
            <a:r>
              <a:rPr lang="ru-RU" sz="2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Только образ, лишь сон о Ней.           Ни речи, но я верю:</a:t>
            </a:r>
          </a:p>
          <a:p>
            <a:pPr>
              <a:buNone/>
            </a:pPr>
            <a:r>
              <a:rPr lang="ru-RU" sz="2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                                                                Милая – Ты.</a:t>
            </a:r>
          </a:p>
          <a:p>
            <a:pPr>
              <a:buNone/>
            </a:pPr>
            <a:r>
              <a:rPr lang="ru-RU" sz="2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                                                                                25 октября 1902</a:t>
            </a:r>
          </a:p>
          <a:p>
            <a:pPr>
              <a:buNone/>
            </a:pPr>
            <a:r>
              <a:rPr lang="ru-RU" sz="2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            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6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429420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Эта любовь стала для Блока религией, она совершенно необычайна. В своих стихах он возводит прекрасный, целомудренный храм любви, в котором она – Прекрасная Дама – Бог, а он, до экстаза верующий в неё, - смиренный раб.</a:t>
            </a:r>
          </a:p>
        </p:txBody>
      </p:sp>
      <p:pic>
        <p:nvPicPr>
          <p:cNvPr id="4" name="Рисунок 3" descr="А.А.Блок и Л.Д.Менделеева. 1903 г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286124"/>
            <a:ext cx="5286412" cy="30718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reflection blurRad="6350" stA="50000" endA="300" endPos="90000" dist="50800" dir="5400000" sy="-100000" algn="bl" rotWithShape="0"/>
          </a:effectLst>
          <a:scene3d>
            <a:camera prst="obliqueBottomLeft"/>
            <a:lightRig rig="threePt" dir="t"/>
          </a:scene3d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85784" y="142852"/>
            <a:ext cx="7000924" cy="6715148"/>
          </a:xfrm>
        </p:spPr>
        <p:txBody>
          <a:bodyPr>
            <a:normAutofit lnSpcReduction="1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 Narrow" pitchFamily="34" charset="0"/>
              </a:rPr>
              <a:t>Прекрасная Дама предстаёт в неясном, туманном облике. «Величавая Вечная Жена», Святая, Милая – благоговейное поклонение и трепет </a:t>
            </a:r>
            <a:r>
              <a:rPr lang="ru-RU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  <a:latin typeface="Arial Narrow" pitchFamily="34" charset="0"/>
              </a:rPr>
              <a:t>испытывает</a:t>
            </a:r>
            <a:r>
              <a:rPr lang="ru-RU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 Narrow" pitchFamily="34" charset="0"/>
              </a:rPr>
              <a:t> лирический герой. Символический образ Прекрасной Дамы сливается с образом традиционно-религиозным – Богоматери, Животворящего начала. В душе героя ожидание гармонии мира, вера в его преображение: «Мне не слышны </a:t>
            </a:r>
          </a:p>
          <a:p>
            <a:pPr algn="ctr">
              <a:buNone/>
            </a:pPr>
            <a:r>
              <a:rPr lang="ru-RU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 Narrow" pitchFamily="34" charset="0"/>
              </a:rPr>
              <a:t> ни вздохи ни  речи, но я верю: </a:t>
            </a:r>
          </a:p>
          <a:p>
            <a:pPr algn="ctr">
              <a:buNone/>
            </a:pPr>
            <a:r>
              <a:rPr lang="ru-RU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 Narrow" pitchFamily="34" charset="0"/>
              </a:rPr>
              <a:t>Милая –Ты».</a:t>
            </a:r>
            <a:endParaRPr lang="ru-RU" b="1" i="1" dirty="0">
              <a:ln w="11430"/>
              <a:solidFill>
                <a:srgbClr val="00206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Arial Narrow" pitchFamily="34" charset="0"/>
            </a:endParaRPr>
          </a:p>
        </p:txBody>
      </p:sp>
      <p:pic>
        <p:nvPicPr>
          <p:cNvPr id="4" name="Рисунок 3" descr="Любовь Менделеева (Блок). 1900 г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928670"/>
            <a:ext cx="2214578" cy="3643338"/>
          </a:xfrm>
          <a:prstGeom prst="rect">
            <a:avLst/>
          </a:prstGeom>
          <a:ln w="34925"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  <a:reflection blurRad="6350" stA="50000" endA="295" endPos="92000" dist="101600" dir="5400000" sy="-100000" algn="bl" rotWithShape="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rgbClr val="CC3399">
                <a:alpha val="4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786842" cy="7000924"/>
          </a:xfrm>
        </p:spPr>
        <p:txBody>
          <a:bodyPr>
            <a:normAutofit lnSpcReduction="10000"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>
              <a:buNone/>
            </a:pPr>
            <a:r>
              <a:rPr lang="ru-RU" sz="2800" b="1" i="1" dirty="0" smtClean="0"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Любил</a:t>
            </a: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я нежные слова.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Искал таинственных соцветий.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И, прозревающий едва, 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Ещё шумел, как в играх дети.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Но, выходя под утро в луг,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Твердя невнятные напевы,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Я знал Тебя, мой вечный друг,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Тебя, Хранительница-Дева.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         Я знал, задумчивый поэт,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        Что ни один не ведал гений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         Такой свободы, как обет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         Моих невольничьих Служений.</a:t>
            </a:r>
          </a:p>
          <a:p>
            <a:pPr>
              <a:buNone/>
            </a:pPr>
            <a:r>
              <a:rPr lang="ru-RU" sz="2800" b="1" i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18 октября 1902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Летним утром 1903 года совершился обряд венчания. «Это была мистерия, а не свадьба», - говорили присутствующие. Да, Блок прав: «Чудеснее рождения, брака, смерти нет ничего». Он был счастлив так, как бывают счастливы лишь раз в жизни.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.Д.Менделеева, дочь Д.И.Менделеева, будущая жена А.А.Блока. 1898 г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3571876"/>
            <a:ext cx="2119314" cy="2714644"/>
          </a:xfrm>
          <a:prstGeom prst="flowChartProcess">
            <a:avLst/>
          </a:prstGeom>
          <a:ln>
            <a:solidFill>
              <a:schemeClr val="accent6">
                <a:lumMod val="75000"/>
              </a:schemeClr>
            </a:solidFill>
          </a:ln>
          <a:effectLst>
            <a:softEdge rad="112500"/>
          </a:effectLst>
        </p:spPr>
      </p:pic>
      <p:pic>
        <p:nvPicPr>
          <p:cNvPr id="6" name="Рисунок 5" descr="А.А.Блок в год окончания гимназии. 1898 г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3571876"/>
            <a:ext cx="2071702" cy="2714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858312" cy="6500858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вот</a:t>
            </a:r>
            <a:r>
              <a:rPr lang="en-US" sz="3600" b="1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3600" b="1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9 января 1905 года.</a:t>
            </a:r>
          </a:p>
          <a:p>
            <a:pPr algn="ctr">
              <a:buNone/>
            </a:pPr>
            <a:r>
              <a:rPr lang="ru-RU" sz="3600" b="1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События,  потрясшие до основания государство, не могли пройти мимо русского поэта.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Страшный мир! Он для сердца тесен.</a:t>
            </a:r>
          </a:p>
          <a:p>
            <a:pPr algn="ctr">
              <a:buNone/>
            </a:pPr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 нём – твоих поцелуев бред,</a:t>
            </a:r>
          </a:p>
          <a:p>
            <a:pPr algn="ctr">
              <a:buNone/>
            </a:pPr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Тёмный морок цыганских песен,</a:t>
            </a:r>
          </a:p>
          <a:p>
            <a:pPr algn="ctr">
              <a:buNone/>
            </a:pPr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Торопливый полёт комет…</a:t>
            </a:r>
            <a:endParaRPr lang="ru-RU" sz="40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в этом мире проходит жизнь человека, униженного, бесправного.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Вслушайтесь в эти строчки, в их простоту и трагизм: 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Ночь, улица, фонарь, аптека,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Бессмысленный и тусклый свет.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Живи ещё хоть четверть века – 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Всё будет так. Исхода нет.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Умрёшь – начнёшь опять сначала, 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 повторится всё, как встарь: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Ночь, ледяная рябь канала,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Аптека, улица, фонарь.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50085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endParaRPr lang="en-US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Собирательным образом всех утраченных ценностей становится Родина. Поэт охвачен тревогой за её судьбу, возвращает себе способность чувствовать.</a:t>
            </a:r>
          </a:p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«Теме России я сознательно и бесповоротно посвящаю жизнь», - писал Блок. </a:t>
            </a:r>
          </a:p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Русь представляется как нечто священное, святое. Это именно Русь, а не Россия – древняя, дикая, языческая, заколдованная.</a:t>
            </a:r>
          </a:p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9000">
              <a:srgbClr val="CC99FF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71470" y="0"/>
            <a:ext cx="9215470" cy="664371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u="sng" dirty="0" smtClean="0">
                <a:solidFill>
                  <a:srgbClr val="C00000"/>
                </a:solidFill>
                <a:latin typeface="Arial Narrow" pitchFamily="34" charset="0"/>
              </a:rPr>
              <a:t>Русь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Ты и во сне необычайна.                Где ведуны с ворожеями  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Твоей одежды не коснусь.              Чаруют злаки на полях,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Дремлю – и за дремотой тайна,  И ведьмы тешатся с чертями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И в тайне – ты почиешь, Русь.    В дорожных снеговых столбах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Русь, опоясана реками                   Где буйно заметает вьюга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И дебрями окружена,                      До крыши – утлое жильё,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С болотами и журавлями,             И девушка на злого друга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И с мутным взором колдуна,        Под снегом точит </a:t>
            </a:r>
            <a:r>
              <a:rPr lang="ru-RU" sz="3000" i="1" dirty="0" err="1" smtClean="0">
                <a:latin typeface="Arial Narrow" pitchFamily="34" charset="0"/>
              </a:rPr>
              <a:t>лезвее</a:t>
            </a:r>
            <a:r>
              <a:rPr lang="ru-RU" sz="3000" i="1" dirty="0" smtClean="0">
                <a:latin typeface="Arial Narrow" pitchFamily="34" charset="0"/>
              </a:rPr>
              <a:t>.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Где разноликие народы                 Где все пути и все распутья        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Из края в край, из дола в дол        Живой клюкой измождены,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Ведут ночные хороводы               И вихрь, свистящий в голых 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Под заревом горящих сёл.            Прутьях, поёт преданья </a:t>
            </a:r>
          </a:p>
          <a:p>
            <a:pPr>
              <a:buNone/>
            </a:pPr>
            <a:r>
              <a:rPr lang="ru-RU" sz="3000" i="1" dirty="0" smtClean="0">
                <a:latin typeface="Arial Narrow" pitchFamily="34" charset="0"/>
              </a:rPr>
              <a:t>                                                         старины…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764386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 1908 году относится стихотворение «Россия». Отчётливо видна перекличка со стихотворением «Русь». Признание в любви, горькой и неизбежной, передано с большой силой и искренностью: </a:t>
            </a:r>
          </a:p>
          <a:p>
            <a:pPr>
              <a:buNone/>
            </a:pPr>
            <a:r>
              <a:rPr lang="ru-RU" sz="2400" i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i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Опять , как в годы золотые,                  Тебя жалеть я не умею </a:t>
            </a:r>
          </a:p>
          <a:p>
            <a:pPr>
              <a:buNone/>
            </a:pPr>
            <a:r>
              <a:rPr lang="ru-RU" sz="2400" i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Три стёртых треплются шлеи,            И крест свой бережно несу</a:t>
            </a:r>
          </a:p>
          <a:p>
            <a:pPr>
              <a:buNone/>
            </a:pPr>
            <a:r>
              <a:rPr lang="ru-RU" sz="2400" i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И вязнут спицы </a:t>
            </a:r>
            <a:r>
              <a:rPr lang="ru-RU" sz="2400" i="1" dirty="0" err="1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росписные</a:t>
            </a:r>
            <a:r>
              <a:rPr lang="ru-RU" sz="2400" i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                   Какому хочешь чародею</a:t>
            </a:r>
          </a:p>
          <a:p>
            <a:pPr>
              <a:buNone/>
            </a:pPr>
            <a:r>
              <a:rPr lang="ru-RU" sz="2400" i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В расхлябанные колеи…                         Отдай разбойную красу!</a:t>
            </a:r>
          </a:p>
          <a:p>
            <a:pPr>
              <a:buNone/>
            </a:pPr>
            <a:r>
              <a:rPr lang="ru-RU" sz="2400" i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Россия, нищая Россия,                           Пускай заманит и обманет,-</a:t>
            </a:r>
          </a:p>
          <a:p>
            <a:pPr>
              <a:buNone/>
            </a:pPr>
            <a:r>
              <a:rPr lang="ru-RU" sz="2400" i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Мне избы серые твои,                            Не пропадёшь, не сгинешь ты</a:t>
            </a:r>
          </a:p>
          <a:p>
            <a:pPr>
              <a:buNone/>
            </a:pPr>
            <a:r>
              <a:rPr lang="ru-RU" sz="2400" i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Твои мне песни ветровые –                    И лишь забота затуманит</a:t>
            </a:r>
          </a:p>
          <a:p>
            <a:pPr>
              <a:buNone/>
            </a:pPr>
            <a:r>
              <a:rPr lang="ru-RU" sz="2400" i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Как слёзы первые любви!                       Твои прекрасные черты…</a:t>
            </a: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85720" y="285728"/>
            <a:ext cx="8858280" cy="6143668"/>
          </a:xfrm>
        </p:spPr>
        <p:txBody>
          <a:bodyPr/>
          <a:lstStyle/>
          <a:p>
            <a:pPr>
              <a:buNone/>
            </a:pPr>
            <a:r>
              <a:rPr lang="ru-RU" sz="4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66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Александр Александрович Блок. 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Гений слова и чувства, музыки </a:t>
            </a: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ритма стиха…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Поэзия Блока – это родник, </a:t>
            </a: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истый и живительный род-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ник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любви – земной и неземной,</a:t>
            </a: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то непередаваемый духовный</a:t>
            </a: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ир человека, переданный им</a:t>
            </a: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словах… 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Documents and Settings\Admin\Рабочий стол\item_4863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1714488"/>
            <a:ext cx="250033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Классика___Музыка_ангелов_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86776" y="600076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214290"/>
            <a:ext cx="9144064" cy="678661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Поэт создаёт гениальный стихотворный цикл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«На поле Куликовом» - предчувствие грядущих бурь, предвидение трагедий. Поэт видит весь исторический путь страны – от «поля Куликова» до современных ему событий. Лирический герой – и древний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русич-воин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современник поэта. Единство времени, пространства, переживаний передано рядом символов, вписанных в динамический пейзаж полный тревоги, энергии и внутренней силы.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И вечный бой! Покой нам только снится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Сквозь кровь и пыль…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Летит, летит степная кобылица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И мнёт ковыль…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И нет конца! Мелькают вёрсты, кручи…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Останови!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Идут, идут испуганные тучи,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Закат в крови!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www.hrono.ru/img/portrety/blok_a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357166"/>
            <a:ext cx="2405068" cy="32861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Рисунок 5" descr="http://upload.wikimedia.org/wikipedia/commons/thumb/b/b6/Blok-Sologub-Chulkov.jpg/250px-Blok-Sologub-Chulkov.jp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702" y="142852"/>
            <a:ext cx="2381250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Рисунок 8" descr="http://upload.wikimedia.org/wikipedia/commons/thumb/7/79/Stamp_of_USSR_1904.jpg/123px-Stamp_of_USSR_1904.jpg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86644" y="2714620"/>
            <a:ext cx="1171575" cy="16192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Рисунок 9" descr="http://www.hrono.ru/img/pisateli/blok07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71414"/>
            <a:ext cx="2643206" cy="32861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Прямоугольник 10"/>
          <p:cNvSpPr/>
          <p:nvPr/>
        </p:nvSpPr>
        <p:spPr>
          <a:xfrm>
            <a:off x="0" y="3429000"/>
            <a:ext cx="3714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Письменный стол в кабинете               поэта</a:t>
            </a:r>
            <a:endParaRPr lang="ru-RU" dirty="0"/>
          </a:p>
        </p:txBody>
      </p:sp>
      <p:pic>
        <p:nvPicPr>
          <p:cNvPr id="12" name="Рисунок 11" descr="http://www.hrono.ru/img/pisateli/blok09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00298" y="4143380"/>
            <a:ext cx="142875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www.hrono.ru/img/pisateli/blok10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00496" y="4286256"/>
            <a:ext cx="14287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www.hrono.ru/img/pisateli/blok11.jp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00694" y="4429132"/>
            <a:ext cx="142875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71470" y="6400800"/>
            <a:ext cx="807249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Афиша вечера А.А.Блока в Большом драматическом театре в Петрограде. Автограф стихотворения А.А.Блока "Фабрика", 1903 г. А.А.Блок, 1913 г.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6643702" y="2000240"/>
            <a:ext cx="257176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Блок,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11" tooltip="Сологуб, Фёдор Кузьмич"/>
              </a:rPr>
              <a:t>Сологуб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12" tooltip="Чулков, Георгий Иванович"/>
              </a:rPr>
              <a:t>Чулков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1908 году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>
                <a:alpha val="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357982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Октябрь 1917 года…О нём написано немало книг. Но поэма Блока «Двенадцать» занимает особое место. В неё воплотились размышления о революционной стихии, не покидавшие Блока всё это время. Написав поэму «Двенадцать», Блок воскликнул: «Сегодня я – гений!». «Двенадцать – какие бы они ни были – это лучшее, что я написал. Потому что тогда я жил современностью», - утверждал поэт.  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По дороге идут двенадцать человек. Большевиков.</a:t>
            </a:r>
          </a:p>
          <a:p>
            <a:pPr>
              <a:buNone/>
            </a:pP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Позади - голодный пёс…</a:t>
            </a:r>
          </a:p>
          <a:p>
            <a:pPr>
              <a:buNone/>
            </a:pP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Впереди – Иисус Христос.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Поэма не случайное явление в поэзии Блока, а естественное и закономерное её завершение.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5722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Блок любил Россию и не уехал даже тогда, когда тяжело заболел. Вот строки из воспоминаний Евгения Замятина: «Неожиданно было, когда узнали: это серьёзно и спасти его можно только одним – тотчас же увезти в санаторий за границу. Горький в Москве  ходил по инстанциям. И наконец 3 или 4 августа пришло из Москвы разрешение: Блок мог уехать…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www.hrono.ru/img/pisateli/chukov1912blok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3786190"/>
            <a:ext cx="4214842" cy="28765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Ветреное, дождливое утро 7 августа, одиннадцать часов утра, воскресенье… Перестало биться сердце великого поэта, измученное, исстрадавшееся… В доме – мать, жена… У окна плачет Анна Ахматова… Ушёл человек, ушёл гений…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«Мы умираем, а искусство остаётся».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Люди несут гроб к Смоленскому кладбищу… На глазах у них слёзы.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Не жизни жаль с томительным дыханьем,</a:t>
            </a:r>
          </a:p>
          <a:p>
            <a:pPr>
              <a:buNone/>
            </a:pPr>
            <a:r>
              <a:rPr lang="ru-RU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Что жизнь и смерть? А жаль того огня,</a:t>
            </a:r>
          </a:p>
          <a:p>
            <a:pPr>
              <a:buNone/>
            </a:pPr>
            <a:r>
              <a:rPr lang="ru-RU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Что просиял над целым мирозданьем</a:t>
            </a:r>
          </a:p>
          <a:p>
            <a:pPr>
              <a:buNone/>
            </a:pPr>
            <a:r>
              <a:rPr lang="ru-RU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И в ночь идёт и плачет уходя.</a:t>
            </a:r>
            <a:endParaRPr lang="ru-RU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357166"/>
            <a:ext cx="4471990" cy="576899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Прошли годы… Изменился мир…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Только чувства у людей остались прежними… 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 ещё – любовь к вдохновенному певцу этих чувств – Александру Блоку.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Documents and Settings\Admin\Рабочий стол\item_4864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285728"/>
            <a:ext cx="3571868" cy="6286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Documents and Settings\Admin\Рабочий стол\item_4864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1785926"/>
            <a:ext cx="3214677" cy="4429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http://upload.wikimedia.org/wikipedia/commons/thumb/8/8c/Monument_to_A._block.jpg/220px-Monument_to_A._block.jp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04"/>
            <a:ext cx="3000396" cy="40005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4599423"/>
            <a:ext cx="52863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Памятник А. А. Блоку в Москве во дворе дома 8 по улице </a:t>
            </a:r>
            <a:r>
              <a:rPr lang="ru-RU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Спиридонова</a:t>
            </a:r>
            <a:endParaRPr kumimoji="0" lang="ru-RU" sz="2400" b="0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Презентацию подготовила 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учитель русского языка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Зимина Ирина Геннадьевна.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проведении принимали участие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учащиеся 11 класса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Ведущие: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Шмаков Сергей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Мотовичёв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Николай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                 Банников Артём</a:t>
            </a:r>
          </a:p>
          <a:p>
            <a:pPr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                      Загайнова Наталья</a:t>
            </a:r>
          </a:p>
          <a:p>
            <a:pPr algn="r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214290"/>
            <a:ext cx="6357982" cy="650085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latin typeface="Franklin Gothic Medium" pitchFamily="34" charset="0"/>
              </a:rPr>
              <a:t>        </a:t>
            </a:r>
            <a:r>
              <a:rPr lang="ru-RU" i="1" dirty="0" smtClean="0">
                <a:solidFill>
                  <a:srgbClr val="00206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Franklin Gothic Medium" pitchFamily="34" charset="0"/>
              </a:rPr>
              <a:t>Родился </a:t>
            </a:r>
            <a:r>
              <a:rPr lang="ru-RU" i="1" dirty="0">
                <a:solidFill>
                  <a:srgbClr val="00206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Franklin Gothic Medium" pitchFamily="34" charset="0"/>
              </a:rPr>
              <a:t>16 ноября (28 н.с</a:t>
            </a:r>
            <a:r>
              <a:rPr lang="ru-RU" i="1" dirty="0" smtClean="0">
                <a:solidFill>
                  <a:srgbClr val="00206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Franklin Gothic Medium" pitchFamily="34" charset="0"/>
              </a:rPr>
              <a:t>.)</a:t>
            </a:r>
            <a:r>
              <a:rPr lang="en-US" i="1" dirty="0" smtClean="0">
                <a:solidFill>
                  <a:srgbClr val="00206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Franklin Gothic Medium" pitchFamily="34" charset="0"/>
              </a:rPr>
              <a:t> 1880</a:t>
            </a:r>
            <a:r>
              <a:rPr lang="ru-RU" i="1" dirty="0" smtClean="0">
                <a:solidFill>
                  <a:srgbClr val="00206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Franklin Gothic Medium" pitchFamily="34" charset="0"/>
              </a:rPr>
              <a:t>г. </a:t>
            </a:r>
            <a:r>
              <a:rPr lang="ru-RU" i="1" dirty="0">
                <a:solidFill>
                  <a:srgbClr val="00206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Franklin Gothic Medium" pitchFamily="34" charset="0"/>
              </a:rPr>
              <a:t>в Петербурге в дворянской семье. Отец, </a:t>
            </a:r>
            <a:r>
              <a:rPr lang="ru-RU" i="1" dirty="0" smtClean="0">
                <a:solidFill>
                  <a:srgbClr val="00206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Franklin Gothic Medium" pitchFamily="34" charset="0"/>
              </a:rPr>
              <a:t>профессор права </a:t>
            </a:r>
            <a:r>
              <a:rPr lang="ru-RU" i="1" dirty="0">
                <a:solidFill>
                  <a:srgbClr val="00206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Franklin Gothic Medium" pitchFamily="34" charset="0"/>
              </a:rPr>
              <a:t>Варшавского университета, и мать, страстная любительница литературы и переводчица, разошлись сразу после рождения сына. Детские годы Блока прошли в семье деда, известного ботаника А.Бекетова, некоторое время бывшего ректором Петербургского университета.</a:t>
            </a:r>
            <a:r>
              <a:rPr lang="ru-RU" sz="2800" i="1" dirty="0">
                <a:solidFill>
                  <a:srgbClr val="00206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Franklin Gothic Medium" pitchFamily="34" charset="0"/>
              </a:rPr>
              <a:t> </a:t>
            </a:r>
          </a:p>
          <a:p>
            <a:pPr algn="just">
              <a:buNone/>
            </a:pPr>
            <a:endParaRPr lang="ru-RU" dirty="0"/>
          </a:p>
        </p:txBody>
      </p:sp>
      <p:pic>
        <p:nvPicPr>
          <p:cNvPr id="5" name="Рисунок 4" descr="Александр Блок. 1884 г."/>
          <p:cNvPicPr/>
          <p:nvPr/>
        </p:nvPicPr>
        <p:blipFill>
          <a:blip r:embed="rId4" cstate="print">
            <a:grayscl/>
          </a:blip>
          <a:srcRect/>
          <a:stretch>
            <a:fillRect/>
          </a:stretch>
        </p:blipFill>
        <p:spPr bwMode="auto">
          <a:xfrm>
            <a:off x="6143636" y="1285860"/>
            <a:ext cx="2857520" cy="40005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isometricOffAxis2Lef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2000">
              <a:srgbClr val="7030A0">
                <a:alpha val="50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285728"/>
            <a:ext cx="4857752" cy="657227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была семья высокой культуры,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где практически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все (бабушка и все ее дочери, в том числе 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мать Блока),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занимались литературной деятельностью, переводили, сочиняли, писали стихи. </a:t>
            </a:r>
          </a:p>
          <a:p>
            <a:pPr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C:\Documents and Settings\Admin\Рабочий стол\item_4864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785794"/>
            <a:ext cx="3838575" cy="52006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100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66"/>
            <a:ext cx="8929718" cy="6286544"/>
          </a:xfrm>
        </p:spPr>
        <p:txBody>
          <a:bodyPr>
            <a:normAutofit fontScale="925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40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Писать он начал рано, но и первые стихи, наивные ещё, мальчишеские, уже поражают композиционной стройностью и певучестью слога.</a:t>
            </a:r>
            <a:r>
              <a:rPr lang="ru-RU" sz="4000" b="1" cap="all" dirty="0">
                <a:ln w="0"/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Раннее творчество Блока носит следы влияния романтической поэзии </a:t>
            </a:r>
            <a:endParaRPr lang="ru-RU" sz="4000" b="1" cap="all" dirty="0" smtClean="0">
              <a:ln w="0"/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cap="all" dirty="0">
                <a:ln w="0"/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В. А. Жуковский), чистой лирики (А. А. Фет и Я. П. Полонский), жестокого романса (А. Н. </a:t>
            </a:r>
            <a:r>
              <a:rPr lang="ru-RU" sz="4000" b="1" cap="all" dirty="0" err="1">
                <a:ln w="0"/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Апухтин</a:t>
            </a:r>
            <a:r>
              <a:rPr lang="ru-RU" sz="4000" b="1" cap="all" dirty="0">
                <a:ln w="0"/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ctr">
              <a:buNone/>
            </a:pPr>
            <a:endParaRPr lang="ru-RU" sz="4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8929718" cy="628654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Когда Блоку исполнилось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17 лет, пришло другое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влечение – театр. В имении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родителей он основал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Шахматовский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частный театр,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где вместе с двоюродным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ратом исполнял главные роли.</a:t>
            </a:r>
          </a:p>
        </p:txBody>
      </p:sp>
      <p:pic>
        <p:nvPicPr>
          <p:cNvPr id="4" name="Рисунок 3" descr="http://www.hrono.ru/img/pisateli/blok0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500570"/>
            <a:ext cx="3333750" cy="2228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А.А.Блок в год окончания гимназии. 1898 г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214290"/>
            <a:ext cx="3143272" cy="39290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isometricOffAxis2Lef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99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5929322" cy="66437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i="1" dirty="0" smtClean="0">
                <a:latin typeface="Book Antiqua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latin typeface="Book Antiqua" pitchFamily="18" charset="0"/>
                <a:cs typeface="Times New Roman" pitchFamily="18" charset="0"/>
              </a:rPr>
              <a:t>Осенью 1898 года </a:t>
            </a:r>
          </a:p>
          <a:p>
            <a:pPr algn="ctr">
              <a:buNone/>
            </a:pPr>
            <a:r>
              <a:rPr lang="ru-RU" dirty="0" smtClean="0">
                <a:latin typeface="Book Antiqua" pitchFamily="18" charset="0"/>
                <a:cs typeface="Times New Roman" pitchFamily="18" charset="0"/>
              </a:rPr>
              <a:t>Блок-студент</a:t>
            </a:r>
          </a:p>
          <a:p>
            <a:pPr algn="ctr">
              <a:buNone/>
            </a:pPr>
            <a:r>
              <a:rPr lang="ru-RU" dirty="0" smtClean="0">
                <a:latin typeface="Book Antiqua" pitchFamily="18" charset="0"/>
                <a:cs typeface="Times New Roman" pitchFamily="18" charset="0"/>
              </a:rPr>
              <a:t>      юридического факультета Петербургского  университета. В это время он начинает первую рукописную тетрадь стихов. Девиз его жизни – «всё или ничего»-вечный девиз молодости. В это время он знакомится с Любовью Менделеевой. </a:t>
            </a:r>
            <a:endParaRPr lang="ru-RU" dirty="0"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Documents and Settings\Admin\Рабочий стол\220px-Alexander_Blok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1071546"/>
            <a:ext cx="2686050" cy="43815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isometricOffAxis1Right"/>
            <a:lightRig rig="threePt" dir="t"/>
          </a:scene3d>
        </p:spPr>
      </p:pic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5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500198"/>
          </a:xfrm>
        </p:spPr>
        <p:txBody>
          <a:bodyPr>
            <a:normAutofit/>
          </a:bodyPr>
          <a:lstStyle/>
          <a:p>
            <a:r>
              <a:rPr lang="ru-RU" altLang="zh-CN" sz="4800" i="1" u="sng" dirty="0" smtClean="0">
                <a:solidFill>
                  <a:srgbClr val="C0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nstantia" pitchFamily="18" charset="0"/>
              </a:rPr>
              <a:t>Блок и Менделеева</a:t>
            </a:r>
            <a:endParaRPr lang="ru-RU" altLang="zh-CN" sz="4800" i="1" u="sng" dirty="0">
              <a:solidFill>
                <a:srgbClr val="C0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428660" y="1357298"/>
            <a:ext cx="5786478" cy="4768865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Cambria" pitchFamily="18" charset="0"/>
              </a:rPr>
              <a:t>    А. Блок влюбляется в шестнадцатилетнюю Любу Менделееву, дочь всемирно известного ученого Д. М. Менделеева. Поэт придает своей любви значение особое,  видит в ней жизненное претворение «великой тайны». Невеста для него — Вечная Дева, Хранительница Солнца Завета, Дева Радужных Ворот. Ей посвящены стихи первого сборника поэта «Стихи о Прекрасной Даме» (1903).</a:t>
            </a:r>
            <a:endParaRPr lang="ru-RU" dirty="0">
              <a:latin typeface="Cambria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428736"/>
            <a:ext cx="3000396" cy="38576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ContrastingLeftFacing"/>
            <a:lightRig rig="threePt" dir="t"/>
          </a:scene3d>
          <a:sp3d>
            <a:bevelT/>
          </a:sp3d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  <a:latin typeface="Constantia" pitchFamily="18" charset="0"/>
              </a:rPr>
              <a:t>«Стихи о Прекрасной Даме»</a:t>
            </a:r>
            <a:b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  <a:latin typeface="Constantia" pitchFamily="18" charset="0"/>
              </a:rPr>
            </a:br>
            <a: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  <a:latin typeface="Constantia" pitchFamily="18" charset="0"/>
              </a:rPr>
              <a:t> (1901-1903)</a:t>
            </a:r>
            <a:endParaRPr lang="ru-RU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55000" endA="50" endPos="85000" dir="5400000" sy="-100000" algn="bl" rotWithShape="0"/>
              </a:effectLst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6357950" cy="525780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Cambria" pitchFamily="18" charset="0"/>
              </a:rPr>
              <a:t>Стихи этого цикла – своеобразный лирический дневник интимных любовных переживаний. Здесь есть всё: и мистика, и реальность, волнение любви, счастье и страхи, подозрения и надежды. </a:t>
            </a:r>
            <a:endParaRPr lang="ru-RU" b="1" dirty="0">
              <a:latin typeface="Cambria" pitchFamily="18" charset="0"/>
            </a:endParaRPr>
          </a:p>
        </p:txBody>
      </p:sp>
      <p:pic>
        <p:nvPicPr>
          <p:cNvPr id="4" name="Рисунок 3" descr="19 век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1714488"/>
            <a:ext cx="2571768" cy="30003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reflection blurRad="6350" stA="50000" endA="295" endPos="92000" dist="101600" dir="5400000" sy="-100000" algn="bl" rotWithShape="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1668</Words>
  <Application>Microsoft Office PowerPoint</Application>
  <PresentationFormat>Экран (4:3)</PresentationFormat>
  <Paragraphs>154</Paragraphs>
  <Slides>29</Slides>
  <Notes>2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«В огне и холоде тревог…»</vt:lpstr>
      <vt:lpstr>Слайд 2</vt:lpstr>
      <vt:lpstr>Слайд 3</vt:lpstr>
      <vt:lpstr>Слайд 4</vt:lpstr>
      <vt:lpstr>Слайд 5</vt:lpstr>
      <vt:lpstr>Слайд 6</vt:lpstr>
      <vt:lpstr>Слайд 7</vt:lpstr>
      <vt:lpstr>Блок и Менделеева</vt:lpstr>
      <vt:lpstr>«Стихи о Прекрасной Даме»  (1901-1903)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59</cp:revision>
  <dcterms:created xsi:type="dcterms:W3CDTF">2011-11-19T14:14:59Z</dcterms:created>
  <dcterms:modified xsi:type="dcterms:W3CDTF">2011-12-07T12:59:15Z</dcterms:modified>
</cp:coreProperties>
</file>