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FF5050"/>
    <a:srgbClr val="0000FF"/>
    <a:srgbClr val="009900"/>
    <a:srgbClr val="CC00FF"/>
    <a:srgbClr val="FF6600"/>
    <a:srgbClr val="FF00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C3EE7F-634D-4F2E-AE3A-F3AEF5854261}" type="datetimeFigureOut">
              <a:rPr lang="ru-RU" smtClean="0"/>
              <a:pPr/>
              <a:t>28.10.2010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F1D4A0-C28A-4848-A06B-2B6CEB3BD2E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6F1D4A0-C28A-4848-A06B-2B6CEB3BD2E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47D9E-B521-4501-9383-92830CB5B9FA}" type="datetimeFigureOut">
              <a:rPr lang="ru-RU" smtClean="0"/>
              <a:pPr/>
              <a:t>28.10.2010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F6B7-8826-4998-A3DC-D33CAAEA0C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47D9E-B521-4501-9383-92830CB5B9FA}" type="datetimeFigureOut">
              <a:rPr lang="ru-RU" smtClean="0"/>
              <a:pPr/>
              <a:t>28.10.2010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F6B7-8826-4998-A3DC-D33CAAEA0C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47D9E-B521-4501-9383-92830CB5B9FA}" type="datetimeFigureOut">
              <a:rPr lang="ru-RU" smtClean="0"/>
              <a:pPr/>
              <a:t>28.10.2010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F6B7-8826-4998-A3DC-D33CAAEA0C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47D9E-B521-4501-9383-92830CB5B9FA}" type="datetimeFigureOut">
              <a:rPr lang="ru-RU" smtClean="0"/>
              <a:pPr/>
              <a:t>28.10.2010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F6B7-8826-4998-A3DC-D33CAAEA0C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47D9E-B521-4501-9383-92830CB5B9FA}" type="datetimeFigureOut">
              <a:rPr lang="ru-RU" smtClean="0"/>
              <a:pPr/>
              <a:t>28.10.2010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F6B7-8826-4998-A3DC-D33CAAEA0C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47D9E-B521-4501-9383-92830CB5B9FA}" type="datetimeFigureOut">
              <a:rPr lang="ru-RU" smtClean="0"/>
              <a:pPr/>
              <a:t>28.10.2010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F6B7-8826-4998-A3DC-D33CAAEA0C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47D9E-B521-4501-9383-92830CB5B9FA}" type="datetimeFigureOut">
              <a:rPr lang="ru-RU" smtClean="0"/>
              <a:pPr/>
              <a:t>28.10.2010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F6B7-8826-4998-A3DC-D33CAAEA0C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47D9E-B521-4501-9383-92830CB5B9FA}" type="datetimeFigureOut">
              <a:rPr lang="ru-RU" smtClean="0"/>
              <a:pPr/>
              <a:t>28.10.2010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F6B7-8826-4998-A3DC-D33CAAEA0C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47D9E-B521-4501-9383-92830CB5B9FA}" type="datetimeFigureOut">
              <a:rPr lang="ru-RU" smtClean="0"/>
              <a:pPr/>
              <a:t>28.10.2010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F6B7-8826-4998-A3DC-D33CAAEA0C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47D9E-B521-4501-9383-92830CB5B9FA}" type="datetimeFigureOut">
              <a:rPr lang="ru-RU" smtClean="0"/>
              <a:pPr/>
              <a:t>28.10.2010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F6B7-8826-4998-A3DC-D33CAAEA0C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47D9E-B521-4501-9383-92830CB5B9FA}" type="datetimeFigureOut">
              <a:rPr lang="ru-RU" smtClean="0"/>
              <a:pPr/>
              <a:t>28.10.2010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7F6B7-8826-4998-A3DC-D33CAAEA0C8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647D9E-B521-4501-9383-92830CB5B9FA}" type="datetimeFigureOut">
              <a:rPr lang="ru-RU" smtClean="0"/>
              <a:pPr/>
              <a:t>28.10.2010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37F6B7-8826-4998-A3DC-D33CAAEA0C8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openxmlformats.org/officeDocument/2006/relationships/audio" Target="file:///C:\Documents%20and%20Settings\Admin\&#1056;&#1072;&#1073;&#1086;&#1095;&#1080;&#1081;%20&#1089;&#1090;&#1086;&#1083;\&#1052;&#1091;&#1079;&#1099;&#1082;&#1072;%20&#1076;&#1083;&#1103;%20&#1089;&#1083;&#1072;&#1081;&#1076;&#1086;&#1074;\03%20&#1050;&#1072;&#1087;&#1083;&#1080;%20&#1084;&#1077;&#1095;&#1090;&#1099;.mp3" TargetMode="External"/><Relationship Id="rId1" Type="http://schemas.openxmlformats.org/officeDocument/2006/relationships/audio" Target="file:///E:\&#1052;&#1091;&#1079;&#1099;&#1082;&#1072;%20&#1076;&#1083;&#1103;%20&#1089;&#1083;&#1072;&#1081;&#1076;&#1086;&#1074;\01%20Angelight%20-%20&#1057;&#1083;&#1080;&#1103;&#1085;&#1080;&#1077;.mp3" TargetMode="Externa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H:\pogud23.mp3" TargetMode="External"/><Relationship Id="rId4" Type="http://schemas.openxmlformats.org/officeDocument/2006/relationships/image" Target="../media/image2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Яночка\Desktop\КАРТИНКИ\Pictures\VALLEY_L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0"/>
            <a:ext cx="9144000" cy="7143776"/>
          </a:xfrm>
          <a:prstGeom prst="rect">
            <a:avLst/>
          </a:prstGeom>
          <a:noFill/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0" y="0"/>
            <a:ext cx="9144000" cy="489265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ru-RU" sz="48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Презентация по литературе</a:t>
            </a: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Фёдор</a:t>
            </a:r>
            <a:r>
              <a:rPr kumimoji="0" lang="ru-RU" sz="4400" b="1" i="0" u="none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Иванович Тютчев.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4400" b="1" baseline="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(1803-1873)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</a:t>
            </a:r>
            <a:r>
              <a:rPr kumimoji="0" lang="ru-RU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286116" y="4000504"/>
            <a:ext cx="5249869" cy="202088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ru-RU" sz="32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…для Тютчева жить</a:t>
            </a:r>
            <a:r>
              <a:rPr lang="ru-RU" sz="32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– значит мыслить.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3200" b="1" i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        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3200" b="1" i="1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                          И.С.Аксаков                           </a:t>
            </a:r>
          </a:p>
        </p:txBody>
      </p:sp>
      <p:pic>
        <p:nvPicPr>
          <p:cNvPr id="11" name="01 Angelight - Слияние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6" cstate="print"/>
          <a:stretch>
            <a:fillRect/>
          </a:stretch>
        </p:blipFill>
        <p:spPr>
          <a:xfrm>
            <a:off x="8358214" y="6553200"/>
            <a:ext cx="304800" cy="304800"/>
          </a:xfrm>
          <a:prstGeom prst="rect">
            <a:avLst/>
          </a:prstGeom>
        </p:spPr>
      </p:pic>
      <p:pic>
        <p:nvPicPr>
          <p:cNvPr id="8" name="03 Капли мечты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7" cstate="print"/>
          <a:stretch>
            <a:fillRect/>
          </a:stretch>
        </p:blipFill>
        <p:spPr>
          <a:xfrm>
            <a:off x="4419600" y="3276600"/>
            <a:ext cx="304800" cy="304800"/>
          </a:xfrm>
          <a:prstGeom prst="rect">
            <a:avLst/>
          </a:prstGeom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9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10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1"/>
                </p:tgtEl>
              </p:cMediaNode>
            </p:audio>
            <p:audio>
              <p:cMediaNode numSld="999" showWhenStopped="0">
                <p:cTn id="11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FF6600">
                <a:alpha val="88000"/>
              </a:srgbClr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pPr algn="r"/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«Есть в осени первоначальной…»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4" descr="C:\Users\Яночка\Desktop\КАРТИНКИ\Pictures\MF037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3088746" cy="4525963"/>
          </a:xfrm>
          <a:prstGeom prst="rect">
            <a:avLst/>
          </a:prstGeom>
          <a:ln>
            <a:noFill/>
          </a:ln>
          <a:effectLst>
            <a:reflection blurRad="6350" stA="50000" endA="300" endPos="90000" dir="5400000" sy="-100000" algn="bl" rotWithShape="0"/>
            <a:softEdge rad="112500"/>
          </a:effectLst>
        </p:spPr>
      </p:pic>
      <p:sp>
        <p:nvSpPr>
          <p:cNvPr id="7" name="Прямоугольник 6"/>
          <p:cNvSpPr/>
          <p:nvPr/>
        </p:nvSpPr>
        <p:spPr>
          <a:xfrm>
            <a:off x="3428992" y="1357298"/>
            <a:ext cx="5715008" cy="4228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ru-RU" sz="2000" i="1" dirty="0" smtClean="0"/>
              <a:t>  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Есть в осени первоначальной           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Короткая, но дивная пора-    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Весь день стоит как бы хрустальный,                       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И лучезарны вечера…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Где бодрый серп гулял и падал колос,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Теперь уж пусто всё – простор везде, -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Лишь паутины тонкий волос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Блестит на праздной борозде.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Пустеет воздух, птиц не слышно боле, 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Но далеко еще до первых зимних бурь -    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И  льётся чистая и теплая лазурь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На отдыхающее поле…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 descr="D:\Новая папка\оо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15206" y="5286388"/>
            <a:ext cx="1928794" cy="1571612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rgbClr val="0000FF"/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-142900"/>
            <a:ext cx="8229600" cy="1143000"/>
          </a:xfrm>
        </p:spPr>
        <p:txBody>
          <a:bodyPr/>
          <a:lstStyle/>
          <a:p>
            <a:pPr algn="l"/>
            <a:r>
              <a:rPr lang="ru-RU" b="1" dirty="0" smtClean="0"/>
              <a:t>            </a:t>
            </a:r>
            <a:r>
              <a:rPr lang="ru-RU" sz="4800" b="1" i="1" dirty="0" smtClean="0">
                <a:solidFill>
                  <a:srgbClr val="000066"/>
                </a:solidFill>
                <a:latin typeface="Times New Roman" pitchFamily="18" charset="0"/>
                <a:cs typeface="Times New Roman" pitchFamily="18" charset="0"/>
              </a:rPr>
              <a:t>З и м а.</a:t>
            </a:r>
            <a:endParaRPr lang="ru-RU" sz="4800" b="1" dirty="0">
              <a:solidFill>
                <a:srgbClr val="000066"/>
              </a:solidFill>
            </a:endParaRPr>
          </a:p>
        </p:txBody>
      </p:sp>
      <p:pic>
        <p:nvPicPr>
          <p:cNvPr id="4" name="Picture 7" descr="0112_Winter_bw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00628" y="214290"/>
            <a:ext cx="3946003" cy="5768997"/>
          </a:xfrm>
          <a:prstGeom prst="ellipse">
            <a:avLst/>
          </a:prstGeom>
          <a:ln>
            <a:noFill/>
          </a:ln>
          <a:effectLst>
            <a:reflection blurRad="6350" stA="50000" endA="300" endPos="90000" dir="5400000" sy="-100000" algn="bl" rotWithShape="0"/>
            <a:softEdge rad="317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285720" y="1000108"/>
            <a:ext cx="4857784" cy="5213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Зимнюю природу Тютчев изобразил в стихотворении                «Чародейкою зимой околдован лес стоит» Зимнее «чудо» совершается в состоянии волшебного сна природы. Музыка стиха повторяет магическое действие Чародейки, которая чертит волшебные круги, кольца, погружая нас в сон.   </a:t>
            </a:r>
          </a:p>
        </p:txBody>
      </p:sp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00000">
              <a:schemeClr val="tx2">
                <a:lumMod val="60000"/>
                <a:lumOff val="40000"/>
              </a:schemeClr>
            </a:gs>
            <a:gs pos="70000">
              <a:srgbClr val="C4D6EB"/>
            </a:gs>
            <a:gs pos="100000">
              <a:srgbClr val="FFEBFA"/>
            </a:gs>
          </a:gsLst>
          <a:path path="rect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08" y="428604"/>
            <a:ext cx="8643998" cy="564360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ru-RU" sz="2800" i="1" dirty="0" smtClean="0"/>
              <a:t>     </a:t>
            </a:r>
          </a:p>
          <a:p>
            <a:pPr>
              <a:lnSpc>
                <a:spcPct val="80000"/>
              </a:lnSpc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>
              <a:lnSpc>
                <a:spcPct val="80000"/>
              </a:lnSpc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       Чародейкою Зимою                    </a:t>
            </a:r>
          </a:p>
          <a:p>
            <a:pPr>
              <a:lnSpc>
                <a:spcPct val="80000"/>
              </a:lnSpc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     Околдован лес стоит-</a:t>
            </a:r>
          </a:p>
          <a:p>
            <a:pPr>
              <a:lnSpc>
                <a:spcPct val="80000"/>
              </a:lnSpc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  И под снежной бахромою,     </a:t>
            </a:r>
          </a:p>
          <a:p>
            <a:pPr>
              <a:lnSpc>
                <a:spcPct val="80000"/>
              </a:lnSpc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     Неподвижною, немою,           </a:t>
            </a:r>
          </a:p>
          <a:p>
            <a:pPr>
              <a:lnSpc>
                <a:spcPct val="80000"/>
              </a:lnSpc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Чудной жизнью он блестит.     </a:t>
            </a:r>
          </a:p>
          <a:p>
            <a:pPr>
              <a:lnSpc>
                <a:spcPct val="80000"/>
              </a:lnSpc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    И стоит он, околдован,-       </a:t>
            </a:r>
          </a:p>
          <a:p>
            <a:pPr>
              <a:lnSpc>
                <a:spcPct val="80000"/>
              </a:lnSpc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  Не мертвец и не живой-      </a:t>
            </a:r>
          </a:p>
          <a:p>
            <a:pPr>
              <a:lnSpc>
                <a:spcPct val="80000"/>
              </a:lnSpc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  Сном волшебным очарован,                   </a:t>
            </a:r>
          </a:p>
          <a:p>
            <a:pPr>
              <a:lnSpc>
                <a:spcPct val="80000"/>
              </a:lnSpc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   Весь опутан, весь окован</a:t>
            </a:r>
          </a:p>
          <a:p>
            <a:pPr>
              <a:lnSpc>
                <a:spcPct val="80000"/>
              </a:lnSpc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     Легкой цепью пуховой…</a:t>
            </a:r>
          </a:p>
          <a:p>
            <a:endParaRPr lang="ru-RU" dirty="0"/>
          </a:p>
        </p:txBody>
      </p:sp>
      <p:pic>
        <p:nvPicPr>
          <p:cNvPr id="3074" name="Picture 2" descr="C:\Users\Яночка\Desktop\КАРТИНКИ\Pictures\48200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4571984"/>
            <a:ext cx="4443418" cy="2286016"/>
          </a:xfrm>
          <a:prstGeom prst="ellipse">
            <a:avLst/>
          </a:prstGeom>
          <a:ln>
            <a:noFill/>
          </a:ln>
          <a:effectLst>
            <a:softEdge rad="635000"/>
          </a:effectLst>
        </p:spPr>
      </p:pic>
      <p:pic>
        <p:nvPicPr>
          <p:cNvPr id="3075" name="Picture 3" descr="C:\Users\Яночка\Desktop\КАРТИНКИ\Pictures\Деревья в снегу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78" y="214290"/>
            <a:ext cx="2357422" cy="2071702"/>
          </a:xfrm>
          <a:prstGeom prst="ellipse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3076" name="Picture 4" descr="D:\Новая папка\09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2571704" cy="3571875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</p:spTree>
  </p:cSld>
  <p:clrMapOvr>
    <a:masterClrMapping/>
  </p:clrMapOvr>
  <p:transition spd="slow">
    <p:zoom dir="in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pPr algn="l"/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ru-RU" i="1" dirty="0" smtClean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В Е С Н А.</a:t>
            </a:r>
            <a:endParaRPr lang="ru-RU" i="1" dirty="0">
              <a:solidFill>
                <a:srgbClr val="008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19" descr="щ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000728" y="0"/>
            <a:ext cx="3143272" cy="3571876"/>
          </a:xfrm>
          <a:prstGeom prst="ellipse">
            <a:avLst/>
          </a:prstGeom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  <a:softEdge rad="3175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285720" y="857232"/>
            <a:ext cx="5786478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В стихотворении «Весенние        воды» - ручьи-первые вестники весны оповещают о приходе праздника природы.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*  *  *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142976" y="2333685"/>
            <a:ext cx="51435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Ещё в полях белеет снег,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А воды уж весной шумят-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Бегут и будят сонный брег,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Бегут и блещут и гласят…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Они гласят во все концы: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«Весна идет, весна идет!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Мы молодой весны гонцы!,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Она нас выслала вперед!»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Весна идет, весна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идет!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тихих, теплых майских дней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Румяный, светлый хоровод</a:t>
            </a:r>
          </a:p>
          <a:p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Толпится весело за ней.</a:t>
            </a:r>
          </a:p>
        </p:txBody>
      </p:sp>
      <p:pic>
        <p:nvPicPr>
          <p:cNvPr id="7" name="Picture 22" descr="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6264275" y="4554538"/>
            <a:ext cx="2879725" cy="2303462"/>
          </a:xfrm>
          <a:prstGeom prst="rect">
            <a:avLst/>
          </a:prstGeom>
          <a:ln>
            <a:noFill/>
          </a:ln>
          <a:effectLst>
            <a:softEdge rad="635000"/>
          </a:effectLst>
        </p:spPr>
      </p:pic>
      <p:pic>
        <p:nvPicPr>
          <p:cNvPr id="4098" name="Picture 2" descr="D:\Новая папка\л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42908" y="-142900"/>
            <a:ext cx="2571768" cy="1857388"/>
          </a:xfrm>
          <a:prstGeom prst="ellipse">
            <a:avLst/>
          </a:prstGeom>
          <a:ln>
            <a:noFill/>
          </a:ln>
          <a:effectLst>
            <a:softEdge rad="317500"/>
          </a:effectLst>
        </p:spPr>
      </p:pic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rgbClr val="009900"/>
            </a:gs>
            <a:gs pos="100000">
              <a:srgbClr val="CCCCFF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-357214"/>
            <a:ext cx="8229600" cy="1500214"/>
          </a:xfrm>
        </p:spPr>
        <p:txBody>
          <a:bodyPr>
            <a:normAutofit/>
          </a:bodyPr>
          <a:lstStyle/>
          <a:p>
            <a:r>
              <a:rPr lang="ru-RU" sz="4000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Л Е Т О.</a:t>
            </a:r>
            <a:endParaRPr lang="ru-RU" sz="4000" i="1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7"/>
          <p:cNvSpPr>
            <a:spLocks noGrp="1" noChangeArrowheads="1"/>
          </p:cNvSpPr>
          <p:nvPr>
            <p:ph idx="1"/>
          </p:nvPr>
        </p:nvSpPr>
        <p:spPr>
          <a:xfrm>
            <a:off x="2285984" y="785794"/>
            <a:ext cx="6400816" cy="5929354"/>
          </a:xfrm>
        </p:spPr>
        <p:txBody>
          <a:bodyPr>
            <a:normAutofit/>
          </a:bodyPr>
          <a:lstStyle/>
          <a:p>
            <a:pPr algn="ctr" eaLnBrk="1" hangingPunct="1">
              <a:buNone/>
            </a:pPr>
            <a:r>
              <a:rPr lang="ru-RU" sz="24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   Тютчевское лето также очень часто грозовое: «Как весел грохот летних бурь»,  Место действий - земля и небо, они же – главные персонажи, гроза-это их сложные и противоречивые взаимоотношения.</a:t>
            </a:r>
          </a:p>
          <a:p>
            <a:pPr eaLnBrk="1" hangingPunct="1">
              <a:buFontTx/>
              <a:buNone/>
            </a:pPr>
            <a:r>
              <a:rPr lang="ru-RU" sz="2400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r>
              <a:rPr lang="ru-RU" sz="2400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*  *  * </a:t>
            </a:r>
          </a:p>
          <a:p>
            <a:pPr algn="ctr" eaLnBrk="1" hangingPunct="1">
              <a:buFontTx/>
              <a:buNone/>
            </a:pPr>
            <a:r>
              <a:rPr lang="ru-RU" sz="1600" b="1" i="1" dirty="0" smtClean="0">
                <a:solidFill>
                  <a:srgbClr val="006600"/>
                </a:solidFill>
              </a:rPr>
              <a:t>       </a:t>
            </a:r>
            <a:r>
              <a:rPr lang="ru-RU" sz="24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Как весел грохот летних бурь,</a:t>
            </a:r>
          </a:p>
          <a:p>
            <a:pPr algn="ctr" eaLnBrk="1" hangingPunct="1">
              <a:buFontTx/>
              <a:buNone/>
            </a:pPr>
            <a:r>
              <a:rPr lang="ru-RU" sz="24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Когда, взлетая прах летучий, </a:t>
            </a:r>
          </a:p>
          <a:p>
            <a:pPr algn="ctr" eaLnBrk="1" hangingPunct="1">
              <a:buFontTx/>
              <a:buNone/>
            </a:pPr>
            <a:r>
              <a:rPr lang="ru-RU" sz="24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Гроза, нахлынувшая тучей,</a:t>
            </a:r>
          </a:p>
          <a:p>
            <a:pPr algn="ctr" eaLnBrk="1" hangingPunct="1">
              <a:buFontTx/>
              <a:buNone/>
            </a:pPr>
            <a:r>
              <a:rPr lang="ru-RU" sz="24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Смутит небесную лазурь</a:t>
            </a:r>
          </a:p>
          <a:p>
            <a:pPr algn="ctr" eaLnBrk="1" hangingPunct="1">
              <a:buFontTx/>
              <a:buNone/>
            </a:pPr>
            <a:r>
              <a:rPr lang="ru-RU" sz="24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И опрометчиво – безумно</a:t>
            </a:r>
          </a:p>
          <a:p>
            <a:pPr algn="ctr" eaLnBrk="1" hangingPunct="1">
              <a:buFontTx/>
              <a:buNone/>
            </a:pPr>
            <a:r>
              <a:rPr lang="ru-RU" sz="24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Вдруг на дубраву набежит,</a:t>
            </a:r>
          </a:p>
          <a:p>
            <a:pPr algn="ctr" eaLnBrk="1" hangingPunct="1">
              <a:buFontTx/>
              <a:buNone/>
            </a:pPr>
            <a:r>
              <a:rPr lang="ru-RU" sz="24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И вся дубрава задрожит</a:t>
            </a:r>
          </a:p>
          <a:p>
            <a:pPr algn="ctr" eaLnBrk="1" hangingPunct="1">
              <a:buFontTx/>
              <a:buNone/>
            </a:pPr>
            <a:r>
              <a:rPr lang="ru-RU" sz="2400" b="1" i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     Широколиственно и шумно!...</a:t>
            </a:r>
            <a:r>
              <a:rPr lang="ru-RU" sz="2400" b="1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pic>
        <p:nvPicPr>
          <p:cNvPr id="5" name="Picture 10" descr="х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0" y="4714884"/>
            <a:ext cx="3448019" cy="2143116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5122" name="Picture 2" descr="C:\Users\Яночка\Desktop\КАРТИНКИ\Pictures\11508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42908" y="0"/>
            <a:ext cx="2657468" cy="1795458"/>
          </a:xfrm>
          <a:prstGeom prst="ellipse">
            <a:avLst/>
          </a:prstGeom>
          <a:ln>
            <a:noFill/>
          </a:ln>
          <a:effectLst>
            <a:softEdge rad="317500"/>
          </a:effectLst>
        </p:spPr>
      </p:pic>
      <p:pic>
        <p:nvPicPr>
          <p:cNvPr id="5123" name="Picture 3" descr="C:\Users\Яночка\Desktop\КАРТИНКИ\Pictures\43200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43042" y="1000108"/>
            <a:ext cx="1085832" cy="1223954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1000">
              <a:srgbClr val="FF0000"/>
            </a:gs>
            <a:gs pos="100000">
              <a:srgbClr val="CCCCFF"/>
            </a:gs>
          </a:gsLst>
          <a:path path="rect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-285776"/>
            <a:ext cx="8229600" cy="1631976"/>
          </a:xfrm>
        </p:spPr>
        <p:txBody>
          <a:bodyPr>
            <a:normAutofit/>
          </a:bodyPr>
          <a:lstStyle/>
          <a:p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ru-RU" sz="3600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Любовная лирика Тютчева.</a:t>
            </a:r>
            <a:endParaRPr lang="ru-RU" sz="3600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857232"/>
            <a:ext cx="7543824" cy="512605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Одной из центральных в зрелой лирике Тютчева стала тема любви.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Любовная лирика отразила его личную жизнь, полную страстей, трагедий, разочарований.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Когда Тютчеву было 47 лет, началось любовное увлечение, обогатившее русскую поэзию бессмертным лирическим циклом.  Денисьевский цикл-вершина любовной лирики Тютчева.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Любовь для поэта – « и блаженство» , « и безнадёжность»,  и напряженное чувство, несущее человеку страдание и счастье.</a:t>
            </a:r>
          </a:p>
          <a:p>
            <a:pPr algn="ctr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9000">
              <a:srgbClr val="0000FF">
                <a:alpha val="72000"/>
              </a:srgbClr>
            </a:gs>
            <a:gs pos="100000">
              <a:srgbClr val="CCCCFF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                        </a:t>
            </a:r>
            <a:r>
              <a:rPr lang="ru-RU" sz="4000" i="1" dirty="0" smtClean="0">
                <a:latin typeface="Times New Roman" pitchFamily="18" charset="0"/>
                <a:cs typeface="Times New Roman" pitchFamily="18" charset="0"/>
              </a:rPr>
              <a:t>Денисьевский цикл.</a:t>
            </a:r>
            <a:endParaRPr lang="ru-RU" sz="4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643306" y="1285860"/>
            <a:ext cx="5043494" cy="5572140"/>
          </a:xfrm>
        </p:spPr>
        <p:txBody>
          <a:bodyPr>
            <a:normAutofit fontScale="775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sz="3600" dirty="0" smtClean="0"/>
              <a:t>  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Елена Александровна     Денисьева училась в Смольном институте с дочерьми Тютчева.</a:t>
            </a:r>
          </a:p>
          <a:p>
            <a:pPr algn="ctr">
              <a:lnSpc>
                <a:spcPct val="90000"/>
              </a:lnSpc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Они полюбили друг друга и 14 лет были связаны узами гражданского брака и двумя детьми. В глазах высшего света связь с Денисьевой была скандальной, вся тяжесть осуждения и отвержения  пала на плечи Елены. Смерть Денисьевой от чахотки вызвала в поэте взрыв глубочайшего отчаяния, которое отразилось в стихах этого периода.  </a:t>
            </a:r>
          </a:p>
          <a:p>
            <a:pPr algn="ctr"/>
            <a:endParaRPr lang="ru-RU" dirty="0"/>
          </a:p>
        </p:txBody>
      </p:sp>
      <p:pic>
        <p:nvPicPr>
          <p:cNvPr id="4" name="Picture 11" descr="щ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>
          <a:xfrm>
            <a:off x="539750" y="571480"/>
            <a:ext cx="3382963" cy="292260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Picture 14" descr="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539750" y="3716338"/>
            <a:ext cx="3384550" cy="27352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6000">
              <a:srgbClr val="FF5050">
                <a:alpha val="86000"/>
              </a:srgbClr>
            </a:gs>
            <a:gs pos="100000">
              <a:srgbClr val="CCCCFF"/>
            </a:gs>
          </a:gsLst>
          <a:path path="rect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Все стихи исполнены через боль, потерю  лирического героя. Он запутался в свой отношениях, двойственном положении,  (привязанность к семье и тяга к Денисьевой)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*  *  *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                       О, как убийственно мы любим,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                       Как в буйной слепоте страстей 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                       Мы то всего вернее губим,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                       Что сердцу нашему милей.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Или                                            *  *  *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                       Я очи знал, - о, эти очи!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                       Как я любил их, - знает бог!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                       От их волшебной, страстной ночи</a:t>
            </a:r>
          </a:p>
          <a:p>
            <a:pPr>
              <a:buNone/>
            </a:pP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                               Я душу оторвать не  мог.</a:t>
            </a:r>
          </a:p>
          <a:p>
            <a:pPr>
              <a:buNone/>
            </a:pP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66000">
              <a:srgbClr val="7030A0"/>
            </a:gs>
            <a:gs pos="100000">
              <a:srgbClr val="CCCCFF"/>
            </a:gs>
          </a:gsLst>
          <a:path path="rect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 А К Л Ю Ч Е Н И 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Поэзия Тютчева принадлежит к числу лучших созданий русского поэтического гения. Нам близок Тютчев, вдохновенный созерцатель природы; нам дорог Тютчев, чуткий тайновидец человеческого сердца.</a:t>
            </a:r>
          </a:p>
          <a:p>
            <a:endParaRPr lang="ru-RU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2000">
              <a:srgbClr val="00FF00">
                <a:alpha val="53000"/>
              </a:srgbClr>
            </a:gs>
            <a:gs pos="100000">
              <a:srgbClr val="CCCCFF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Презентацию выполнила: ученица 10 класса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МОУ СОШ №11 Канюкова Анастасия</a:t>
            </a: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Руководитель: учитель русского языка и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литературы Зимина И.Г.</a:t>
            </a:r>
            <a:endParaRPr lang="ru-RU" dirty="0"/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143000"/>
          </a:xfrm>
        </p:spPr>
        <p:txBody>
          <a:bodyPr>
            <a:noAutofit/>
          </a:bodyPr>
          <a:lstStyle/>
          <a:p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: Этапы биографии и творчества Ф.И.Тютчева. Основные темы и идеи лирики поэта. Лирика природы.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57224" y="2053239"/>
            <a:ext cx="7358114" cy="44258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 Цель: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. Познакомиться с биографией поэта.</a:t>
            </a:r>
          </a:p>
          <a:p>
            <a:pPr>
              <a:lnSpc>
                <a:spcPct val="80000"/>
              </a:lnSpc>
            </a:pPr>
            <a:r>
              <a:rPr lang="en-US" sz="32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. Изучить основные темы и идеи лирики Ф.И. Тютчева</a:t>
            </a:r>
          </a:p>
          <a:p>
            <a:pPr>
              <a:lnSpc>
                <a:spcPct val="80000"/>
              </a:lnSpc>
            </a:pP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. Показать своеобразие лирики Ф.И. Тютчева </a:t>
            </a:r>
          </a:p>
          <a:p>
            <a:pPr>
              <a:lnSpc>
                <a:spcPct val="80000"/>
              </a:lnSpc>
            </a:pP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 Задачи: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Научиться 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отбирать нужный материал по данной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теме.</a:t>
            </a:r>
            <a:endParaRPr lang="ru-RU" sz="3200" i="1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</a:pP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3200" i="1" dirty="0" smtClean="0">
                <a:latin typeface="Times New Roman" pitchFamily="18" charset="0"/>
                <a:cs typeface="Times New Roman" pitchFamily="18" charset="0"/>
              </a:rPr>
              <a:t>  2</a:t>
            </a:r>
            <a:r>
              <a:rPr lang="ru-RU" sz="3200" i="1" dirty="0">
                <a:latin typeface="Times New Roman" pitchFamily="18" charset="0"/>
                <a:cs typeface="Times New Roman" pitchFamily="18" charset="0"/>
              </a:rPr>
              <a:t>. Учиться анализу лирического стихотворения.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Documents and Settings\АВ\Рабочий стол\Рисунок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pic>
        <p:nvPicPr>
          <p:cNvPr id="5" name="pogud23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643966" y="6357958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352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0070C0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Биография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Ф.И.Тютчева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2" descr="н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0034" y="1500174"/>
            <a:ext cx="2857520" cy="45720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4214810" y="1004090"/>
            <a:ext cx="4000496" cy="585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   Ф.И. Тютчев (1803-1873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гг.) родился в Орловской губернии в стародворянской семье среднего достатка. Отец Иван Николаевич не  стремился к служебной карьере, был радушным и добросердечным хозяином-помещиком.</a:t>
            </a:r>
          </a:p>
        </p:txBody>
      </p:sp>
    </p:spTree>
  </p:cSld>
  <p:clrMapOvr>
    <a:masterClrMapping/>
  </p:clrMapOvr>
  <p:transition spd="slow"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95000">
              <a:srgbClr val="00B050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8" descr="iе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28596" y="1357298"/>
            <a:ext cx="2714644" cy="4071966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Прямоугольник 4"/>
          <p:cNvSpPr/>
          <p:nvPr/>
        </p:nvSpPr>
        <p:spPr>
          <a:xfrm>
            <a:off x="3357554" y="428604"/>
            <a:ext cx="521497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Тютчев рано обнаружил необыкновенные дарования и способности к учению. Получил хорошее домашнее образование, которым с десяти лет руководил Раич,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поэт-переводчик.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Под влиянием учителя будущий поэт рано приобщился к литературному творчеству и уже в двенадцать лет поступил на словесное отделение Московского университета.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500042"/>
            <a:ext cx="8229600" cy="500066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   После окончания университета (1821г.) Тютчев едет в Петербург и поступает на службу в Коллегию иностранных дел, где получает место сверхштатного чиновника русской дипломатической миссии в Баварии.  В девятнадцать лет поэт отправляется в Мюнхен. За границей Тютчеву предстоит провести двадцать два года…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9900"/>
            </a:gs>
            <a:gs pos="50000">
              <a:srgbClr val="9CB86E"/>
            </a:gs>
            <a:gs pos="100000">
              <a:srgbClr val="156B13"/>
            </a:gs>
          </a:gsLst>
          <a:path path="rect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0"/>
            <a:ext cx="8229600" cy="1143000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Начало творческой деятельности.</a:t>
            </a:r>
            <a:endParaRPr lang="ru-RU" sz="4000" b="1" dirty="0">
              <a:solidFill>
                <a:srgbClr val="660066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13" descr="iкн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857884" y="1357298"/>
            <a:ext cx="2786082" cy="4357718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6" name="Прямоугольник 5"/>
          <p:cNvSpPr/>
          <p:nvPr/>
        </p:nvSpPr>
        <p:spPr>
          <a:xfrm>
            <a:off x="714348" y="1000108"/>
            <a:ext cx="4572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Как поэт Тютчев сложился к концу двадцатых годов. Значительным событием в литературной судьбе Фёдора Ивановича стала публикация большой подборки его стихов в пушкинском «Современнике» (№3,4 1836г.) под заголовком «Стихи, присланные из Германии» и за подписью Ф.Т.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04"/>
            <a:ext cx="8229600" cy="452596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        После этой публикаций на Тютчева обратили внимание в литературных кругах, но читателям его имя по-прежнему оставалось неизвестным. Осенью 1844 года Тютчев возвращается родину.</a:t>
            </a:r>
          </a:p>
          <a:p>
            <a:pPr algn="ctr">
              <a:buNone/>
            </a:pP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     Начало его поэтической известности положила статья Некрасова, в которой он говорил о Тютчеве как о поэте необыкновенного таланта и ставил никому неизвестного Федора Ивановича в один ряд с Пушкиным и Лермонтовым.  Всё это означало, что к Тютчеву пришла поздняя, но подлинная слава.</a:t>
            </a:r>
          </a:p>
          <a:p>
            <a:pPr algn="ctr">
              <a:buNone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omb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Основные темы поэзии </a:t>
            </a:r>
            <a:br>
              <a:rPr lang="ru-RU" i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solidFill>
                  <a:srgbClr val="CC0000"/>
                </a:solidFill>
                <a:latin typeface="Times New Roman" pitchFamily="18" charset="0"/>
                <a:cs typeface="Times New Roman" pitchFamily="18" charset="0"/>
              </a:rPr>
              <a:t>Ф.И. Тютчева. Лирика природы.</a:t>
            </a:r>
            <a:endParaRPr lang="ru-RU" i="1" dirty="0">
              <a:solidFill>
                <a:srgbClr val="CC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lnSpc>
                <a:spcPct val="90000"/>
              </a:lnSpc>
              <a:buNone/>
            </a:pP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3600" dirty="0" smtClean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Судьба Тютчева-поэта необычна.  </a:t>
            </a:r>
          </a:p>
          <a:p>
            <a:pPr algn="ctr">
              <a:lnSpc>
                <a:spcPct val="90000"/>
              </a:lnSpc>
              <a:buNone/>
            </a:pPr>
            <a:r>
              <a:rPr lang="ru-RU" sz="3600" dirty="0" smtClean="0">
                <a:solidFill>
                  <a:srgbClr val="993300"/>
                </a:solidFill>
                <a:latin typeface="Times New Roman" pitchFamily="18" charset="0"/>
                <a:cs typeface="Times New Roman" pitchFamily="18" charset="0"/>
              </a:rPr>
              <a:t>   Романтизм его сказывается, прежде всего, в понимании и изображении природы. И в сознании читателей поэт вошел прежде всего как певец природы. Ни для кого из русских поэтов природа не являлась таким постоянным источником впечатлений, как для Тютчева.  Природа у Тютчева изменчива, динамична.</a:t>
            </a:r>
          </a:p>
          <a:p>
            <a:endParaRPr lang="ru-RU" sz="3600" dirty="0">
              <a:solidFill>
                <a:srgbClr val="99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8000">
              <a:srgbClr val="FFFF00">
                <a:alpha val="79000"/>
              </a:srgbClr>
            </a:gs>
            <a:gs pos="64999">
              <a:srgbClr val="F0EBD5"/>
            </a:gs>
            <a:gs pos="100000">
              <a:srgbClr val="D1C39F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0"/>
            <a:ext cx="8229600" cy="1143000"/>
          </a:xfrm>
        </p:spPr>
        <p:txBody>
          <a:bodyPr/>
          <a:lstStyle/>
          <a:p>
            <a:r>
              <a:rPr lang="ru-RU" i="1" dirty="0" smtClean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Осень.</a:t>
            </a:r>
            <a:endParaRPr lang="ru-RU" i="1" dirty="0">
              <a:solidFill>
                <a:srgbClr val="FF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D:\Новая папка\imagesП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143140" cy="1928826"/>
          </a:xfrm>
          <a:prstGeom prst="ellipse">
            <a:avLst/>
          </a:prstGeom>
          <a:ln>
            <a:noFill/>
          </a:ln>
          <a:effectLst>
            <a:reflection blurRad="6350" stA="50000" endA="300" endPos="90000" dir="5400000" sy="-100000" algn="bl" rotWithShape="0"/>
            <a:softEdge rad="127000"/>
          </a:effectLst>
        </p:spPr>
      </p:pic>
      <p:sp>
        <p:nvSpPr>
          <p:cNvPr id="5" name="Прямоугольник 4"/>
          <p:cNvSpPr/>
          <p:nvPr/>
        </p:nvSpPr>
        <p:spPr>
          <a:xfrm>
            <a:off x="1857356" y="928670"/>
            <a:ext cx="657229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28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Поэта особенно привлекают переходные промежуточные моменты жизни природы. Он изображает осенний день, напоминающий о недавнем лете( «Есть в осени первоначальной…») или же осенний вечер-предвестие зимы (« Осенний вечер») </a:t>
            </a:r>
          </a:p>
          <a:p>
            <a:pPr algn="ctr">
              <a:spcBef>
                <a:spcPct val="0"/>
              </a:spcBef>
            </a:pPr>
            <a:r>
              <a:rPr lang="ru-RU" sz="28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*  *  *  </a:t>
            </a:r>
          </a:p>
          <a:p>
            <a:pPr algn="ctr">
              <a:spcBef>
                <a:spcPct val="0"/>
              </a:spcBef>
            </a:pPr>
            <a:r>
              <a:rPr lang="ru-RU" sz="28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dirty="0" smtClean="0">
                <a:solidFill>
                  <a:srgbClr val="FF3300"/>
                </a:solidFill>
              </a:rPr>
              <a:t>     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214678" y="4500570"/>
            <a:ext cx="55007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</a:pPr>
            <a:r>
              <a:rPr lang="ru-RU" sz="2400" b="1" i="1" dirty="0" smtClean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Есть в осени первоначальной               Короткая, но дивная пора-    </a:t>
            </a:r>
          </a:p>
          <a:p>
            <a:pPr>
              <a:spcBef>
                <a:spcPct val="0"/>
              </a:spcBef>
            </a:pPr>
            <a:r>
              <a:rPr lang="ru-RU" sz="2400" b="1" i="1" dirty="0" smtClean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Весь день стоит как бы хрустальный,                       </a:t>
            </a:r>
          </a:p>
          <a:p>
            <a:pPr>
              <a:spcBef>
                <a:spcPct val="0"/>
              </a:spcBef>
            </a:pPr>
            <a:r>
              <a:rPr lang="ru-RU" sz="2400" b="1" i="1" dirty="0" smtClean="0">
                <a:solidFill>
                  <a:srgbClr val="FF9900"/>
                </a:solidFill>
                <a:latin typeface="Times New Roman" pitchFamily="18" charset="0"/>
                <a:cs typeface="Times New Roman" pitchFamily="18" charset="0"/>
              </a:rPr>
              <a:t>И лучезарны вечера.</a:t>
            </a:r>
          </a:p>
        </p:txBody>
      </p:sp>
      <p:pic>
        <p:nvPicPr>
          <p:cNvPr id="1028" name="Picture 4" descr="C:\Users\Яночка\Desktop\КАРТИНКИ\Pictures\MF037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14346" y="4572008"/>
            <a:ext cx="2349488" cy="2619372"/>
          </a:xfrm>
          <a:prstGeom prst="rect">
            <a:avLst/>
          </a:prstGeom>
          <a:ln>
            <a:noFill/>
          </a:ln>
          <a:effectLst>
            <a:softEdge rad="317500"/>
          </a:effectLst>
        </p:spPr>
      </p:pic>
    </p:spTree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</TotalTime>
  <Words>1171</Words>
  <Application>Microsoft Office PowerPoint</Application>
  <PresentationFormat>Экран (4:3)</PresentationFormat>
  <Paragraphs>114</Paragraphs>
  <Slides>20</Slides>
  <Notes>1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Тема: Этапы биографии и творчества Ф.И.Тютчева. Основные темы и идеи лирики поэта. Лирика природы.</vt:lpstr>
      <vt:lpstr>Биография Ф.И.Тютчева.</vt:lpstr>
      <vt:lpstr>Слайд 4</vt:lpstr>
      <vt:lpstr>Слайд 5</vt:lpstr>
      <vt:lpstr>Начало творческой деятельности.</vt:lpstr>
      <vt:lpstr>Слайд 7</vt:lpstr>
      <vt:lpstr>Основные темы поэзии  Ф.И. Тютчева. Лирика природы.</vt:lpstr>
      <vt:lpstr>Осень.</vt:lpstr>
      <vt:lpstr>«Есть в осени первоначальной…»</vt:lpstr>
      <vt:lpstr>            З и м а.</vt:lpstr>
      <vt:lpstr>Слайд 12</vt:lpstr>
      <vt:lpstr>                В Е С Н А.</vt:lpstr>
      <vt:lpstr>Л Е Т О.</vt:lpstr>
      <vt:lpstr>            Любовная лирика Тютчева.</vt:lpstr>
      <vt:lpstr>                              Денисьевский цикл.</vt:lpstr>
      <vt:lpstr>Слайд 17</vt:lpstr>
      <vt:lpstr>З А К Л Ю Ч Е Н И Е.</vt:lpstr>
      <vt:lpstr>Слайд 19</vt:lpstr>
      <vt:lpstr>Слайд 20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Яночка</dc:creator>
  <cp:lastModifiedBy>Admin</cp:lastModifiedBy>
  <cp:revision>29</cp:revision>
  <dcterms:created xsi:type="dcterms:W3CDTF">2007-06-23T09:44:29Z</dcterms:created>
  <dcterms:modified xsi:type="dcterms:W3CDTF">2010-10-28T14:03:49Z</dcterms:modified>
</cp:coreProperties>
</file>