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PMingLiU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PMingLiU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PMingLiU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PMingLiU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PMingLiU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PMingLiU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PMingLiU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PMingLiU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PMingLiU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80" autoAdjust="0"/>
  </p:normalViewPr>
  <p:slideViewPr>
    <p:cSldViewPr>
      <p:cViewPr>
        <p:scale>
          <a:sx n="90" d="100"/>
          <a:sy n="90" d="100"/>
        </p:scale>
        <p:origin x="-1234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9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FFE61AC3-BB99-414D-BC54-818631EC5E9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706306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PMingLiU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PMingLiU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PMingLiU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PMingLiU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PMingLiU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/>
            <a:fld id="{CEBC4713-4235-4ED6-9CC4-EDAF2509F575}" type="slidenum">
              <a:rPr lang="zh-CN" altLang="en-US"/>
              <a:pPr eaLnBrk="1" hangingPunct="1"/>
              <a:t>1</a:t>
            </a:fld>
            <a:endParaRPr lang="en-US" altLang="zh-CN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/>
            <a:fld id="{26F06433-7186-4418-9DB6-136A5DC43CC7}" type="slidenum">
              <a:rPr lang="zh-CN" altLang="en-US"/>
              <a:pPr eaLnBrk="1" hangingPunct="1"/>
              <a:t>10</a:t>
            </a:fld>
            <a:endParaRPr lang="en-US" altLang="zh-CN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/>
            <a:fld id="{26F06433-7186-4418-9DB6-136A5DC43CC7}" type="slidenum">
              <a:rPr lang="zh-CN" altLang="en-US"/>
              <a:pPr eaLnBrk="1" hangingPunct="1"/>
              <a:t>11</a:t>
            </a:fld>
            <a:endParaRPr lang="en-US" altLang="zh-CN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/>
            <a:fld id="{26F06433-7186-4418-9DB6-136A5DC43CC7}" type="slidenum">
              <a:rPr lang="zh-CN" altLang="en-US"/>
              <a:pPr eaLnBrk="1" hangingPunct="1"/>
              <a:t>12</a:t>
            </a:fld>
            <a:endParaRPr lang="en-US" altLang="zh-CN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/>
            <a:fld id="{26F06433-7186-4418-9DB6-136A5DC43CC7}" type="slidenum">
              <a:rPr lang="zh-CN" altLang="en-US"/>
              <a:pPr eaLnBrk="1" hangingPunct="1"/>
              <a:t>13</a:t>
            </a:fld>
            <a:endParaRPr lang="en-US" altLang="zh-CN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/>
            <a:fld id="{26F06433-7186-4418-9DB6-136A5DC43CC7}" type="slidenum">
              <a:rPr lang="zh-CN" altLang="en-US"/>
              <a:pPr eaLnBrk="1" hangingPunct="1"/>
              <a:t>14</a:t>
            </a:fld>
            <a:endParaRPr lang="en-US" altLang="zh-CN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/>
            <a:fld id="{26F06433-7186-4418-9DB6-136A5DC43CC7}" type="slidenum">
              <a:rPr lang="zh-CN" altLang="en-US"/>
              <a:pPr eaLnBrk="1" hangingPunct="1"/>
              <a:t>15</a:t>
            </a:fld>
            <a:endParaRPr lang="en-US" altLang="zh-CN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/>
            <a:fld id="{26F06433-7186-4418-9DB6-136A5DC43CC7}" type="slidenum">
              <a:rPr lang="zh-CN" altLang="en-US"/>
              <a:pPr eaLnBrk="1" hangingPunct="1"/>
              <a:t>16</a:t>
            </a:fld>
            <a:endParaRPr lang="en-US" altLang="zh-CN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/>
            <a:fld id="{26F06433-7186-4418-9DB6-136A5DC43CC7}" type="slidenum">
              <a:rPr lang="zh-CN" altLang="en-US"/>
              <a:pPr eaLnBrk="1" hangingPunct="1"/>
              <a:t>17</a:t>
            </a:fld>
            <a:endParaRPr lang="en-US" altLang="zh-CN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/>
            <a:fld id="{26F06433-7186-4418-9DB6-136A5DC43CC7}" type="slidenum">
              <a:rPr lang="zh-CN" altLang="en-US"/>
              <a:pPr eaLnBrk="1" hangingPunct="1"/>
              <a:t>18</a:t>
            </a:fld>
            <a:endParaRPr lang="en-US" altLang="zh-CN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/>
            <a:fld id="{26F06433-7186-4418-9DB6-136A5DC43CC7}" type="slidenum">
              <a:rPr lang="zh-CN" altLang="en-US"/>
              <a:pPr eaLnBrk="1" hangingPunct="1"/>
              <a:t>19</a:t>
            </a:fld>
            <a:endParaRPr lang="en-US" altLang="zh-CN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/>
            <a:fld id="{234A3594-FC5F-402D-9FCE-7265DFDB9796}" type="slidenum">
              <a:rPr lang="zh-CN" altLang="en-US"/>
              <a:pPr eaLnBrk="1" hangingPunct="1"/>
              <a:t>2</a:t>
            </a:fld>
            <a:endParaRPr lang="en-US" altLang="zh-CN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/>
            <a:fld id="{26F06433-7186-4418-9DB6-136A5DC43CC7}" type="slidenum">
              <a:rPr lang="zh-CN" altLang="en-US"/>
              <a:pPr eaLnBrk="1" hangingPunct="1"/>
              <a:t>20</a:t>
            </a:fld>
            <a:endParaRPr lang="en-US" altLang="zh-CN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/>
            <a:fld id="{26F06433-7186-4418-9DB6-136A5DC43CC7}" type="slidenum">
              <a:rPr lang="zh-CN" altLang="en-US"/>
              <a:pPr eaLnBrk="1" hangingPunct="1"/>
              <a:t>21</a:t>
            </a:fld>
            <a:endParaRPr lang="en-US" altLang="zh-CN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/>
            <a:fld id="{26F06433-7186-4418-9DB6-136A5DC43CC7}" type="slidenum">
              <a:rPr lang="zh-CN" altLang="en-US"/>
              <a:pPr eaLnBrk="1" hangingPunct="1"/>
              <a:t>3</a:t>
            </a:fld>
            <a:endParaRPr lang="en-US" altLang="zh-CN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/>
            <a:fld id="{CF248CB2-0B1C-483D-993E-1D3BF5BF496F}" type="slidenum">
              <a:rPr lang="zh-CN" altLang="en-US"/>
              <a:pPr eaLnBrk="1" hangingPunct="1"/>
              <a:t>4</a:t>
            </a:fld>
            <a:endParaRPr lang="en-US" altLang="zh-CN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/>
            <a:fld id="{26F06433-7186-4418-9DB6-136A5DC43CC7}" type="slidenum">
              <a:rPr lang="zh-CN" altLang="en-US"/>
              <a:pPr eaLnBrk="1" hangingPunct="1"/>
              <a:t>5</a:t>
            </a:fld>
            <a:endParaRPr lang="en-US" altLang="zh-CN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/>
            <a:fld id="{26F06433-7186-4418-9DB6-136A5DC43CC7}" type="slidenum">
              <a:rPr lang="zh-CN" altLang="en-US"/>
              <a:pPr eaLnBrk="1" hangingPunct="1"/>
              <a:t>6</a:t>
            </a:fld>
            <a:endParaRPr lang="en-US" altLang="zh-CN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/>
            <a:fld id="{26F06433-7186-4418-9DB6-136A5DC43CC7}" type="slidenum">
              <a:rPr lang="zh-CN" altLang="en-US"/>
              <a:pPr eaLnBrk="1" hangingPunct="1"/>
              <a:t>7</a:t>
            </a:fld>
            <a:endParaRPr lang="en-US" altLang="zh-CN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/>
            <a:fld id="{26F06433-7186-4418-9DB6-136A5DC43CC7}" type="slidenum">
              <a:rPr lang="zh-CN" altLang="en-US"/>
              <a:pPr eaLnBrk="1" hangingPunct="1"/>
              <a:t>8</a:t>
            </a:fld>
            <a:endParaRPr lang="en-US" altLang="zh-CN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/>
            <a:fld id="{26F06433-7186-4418-9DB6-136A5DC43CC7}" type="slidenum">
              <a:rPr lang="zh-CN" altLang="en-US"/>
              <a:pPr eaLnBrk="1" hangingPunct="1"/>
              <a:t>9</a:t>
            </a:fld>
            <a:endParaRPr lang="en-US" altLang="zh-CN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6B8D42-776B-43B7-BDDB-02C1A5690610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08778485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6CD9E3-09AE-4017-9BD8-820207DD3018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69558444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0EC2A2-B7B2-4DB2-ABD8-32236862202B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680900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994605-2BDB-4A4B-B80F-7840594B6402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31685714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4EA5F-4EB6-425F-A376-545640FE74EA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57899192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FA34FD-1CC6-4345-980C-654BFD9D6447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08858556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C98FCD-17B5-4F54-9FDE-B1EF7E24F31F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71944422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2639CB-2ED5-4469-85F8-8C661CAF03E2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58817818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B00F8C-B8B1-45B3-90C1-9BDD1A8741DA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69171381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48F9A8-2D33-4027-8EA9-F7842FF2CA05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1653183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D190C5-2CCA-4503-AFA9-CE9B1AE99E71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43175780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93D70399-0FCE-49E8-9144-5C5ED9429B13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rand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584" y="2132856"/>
            <a:ext cx="7772400" cy="14700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zh-CN" sz="6000" b="1" i="1" dirty="0" smtClean="0">
                <a:solidFill>
                  <a:srgbClr val="FF0000"/>
                </a:solidFill>
              </a:rPr>
              <a:t>Весна- красна</a:t>
            </a:r>
            <a:br>
              <a:rPr lang="ru-RU" altLang="zh-CN" sz="6000" b="1" i="1" dirty="0" smtClean="0">
                <a:solidFill>
                  <a:srgbClr val="FF0000"/>
                </a:solidFill>
              </a:rPr>
            </a:br>
            <a:r>
              <a:rPr lang="ru-RU" altLang="zh-CN" sz="2400" dirty="0" smtClean="0">
                <a:solidFill>
                  <a:schemeClr val="tx1"/>
                </a:solidFill>
              </a:rPr>
              <a:t>Отрывок из рассказа Г. Скребицкого</a:t>
            </a:r>
            <a:br>
              <a:rPr lang="ru-RU" altLang="zh-CN" sz="2400" dirty="0" smtClean="0">
                <a:solidFill>
                  <a:schemeClr val="tx1"/>
                </a:solidFill>
              </a:rPr>
            </a:br>
            <a:r>
              <a:rPr lang="ru-RU" altLang="zh-CN" sz="2400" dirty="0" smtClean="0">
                <a:solidFill>
                  <a:schemeClr val="tx1"/>
                </a:solidFill>
              </a:rPr>
              <a:t> «Четыре художника»</a:t>
            </a:r>
            <a:endParaRPr lang="zh-CN" altLang="en-US" b="1" i="1" dirty="0" smtClean="0">
              <a:solidFill>
                <a:schemeClr val="tx1"/>
              </a:solidFill>
              <a:latin typeface="Caladea" pitchFamily="18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940152" y="5013176"/>
            <a:ext cx="2808312" cy="625624"/>
          </a:xfrm>
        </p:spPr>
        <p:txBody>
          <a:bodyPr>
            <a:normAutofit fontScale="47500" lnSpcReduction="20000"/>
          </a:bodyPr>
          <a:lstStyle/>
          <a:p>
            <a:pPr algn="r" eaLnBrk="1" hangingPunct="1"/>
            <a:r>
              <a:rPr lang="ru-RU" altLang="zh-CN" sz="2500" dirty="0" smtClean="0"/>
              <a:t>Выполнила воспитатель </a:t>
            </a:r>
          </a:p>
          <a:p>
            <a:pPr algn="r" eaLnBrk="1" hangingPunct="1"/>
            <a:r>
              <a:rPr lang="ru-RU" altLang="zh-CN" sz="2500" dirty="0" smtClean="0"/>
              <a:t>МКОУ СОШ №11</a:t>
            </a:r>
          </a:p>
          <a:p>
            <a:pPr algn="r" eaLnBrk="1" hangingPunct="1"/>
            <a:r>
              <a:rPr lang="ru-RU" altLang="zh-CN" sz="2500" dirty="0" smtClean="0"/>
              <a:t>Муравьева Н.П</a:t>
            </a:r>
            <a:r>
              <a:rPr lang="ru-RU" altLang="zh-CN" sz="2000" dirty="0" smtClean="0"/>
              <a:t>.</a:t>
            </a:r>
            <a:endParaRPr lang="zh-CN" altLang="en-US" sz="2000" dirty="0" smtClean="0"/>
          </a:p>
        </p:txBody>
      </p:sp>
    </p:spTree>
  </p:cSld>
  <p:clrMapOvr>
    <a:masterClrMapping/>
  </p:clrMapOvr>
  <p:transition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236296" y="692696"/>
            <a:ext cx="1907704" cy="4752528"/>
          </a:xfrm>
        </p:spPr>
        <p:txBody>
          <a:bodyPr/>
          <a:lstStyle/>
          <a:p>
            <a:pPr algn="l"/>
            <a:r>
              <a:rPr lang="ru-RU" altLang="zh-CN" sz="1800" dirty="0" smtClean="0"/>
              <a:t>Посреди луговины уже зеленеет трава. А на самых сырых местах, как золотые шары, распустились цветы калужницы.</a:t>
            </a:r>
            <a:br>
              <a:rPr lang="ru-RU" altLang="zh-CN" sz="1800" dirty="0" smtClean="0"/>
            </a:br>
            <a:r>
              <a:rPr lang="ru-RU" altLang="zh-CN" sz="1800" dirty="0" smtClean="0"/>
              <a:t>.</a:t>
            </a:r>
            <a:endParaRPr lang="zh-CN" altLang="en-US" sz="1800" dirty="0" smtClean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04800"/>
            <a:ext cx="6667500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2820344"/>
      </p:ext>
    </p:extLst>
  </p:cSld>
  <p:clrMapOvr>
    <a:masterClrMapping/>
  </p:clrMapOvr>
  <p:transition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44008" y="3861048"/>
            <a:ext cx="4176464" cy="2736304"/>
          </a:xfrm>
        </p:spPr>
        <p:txBody>
          <a:bodyPr/>
          <a:lstStyle/>
          <a:p>
            <a:pPr algn="l"/>
            <a:r>
              <a:rPr lang="ru-RU" altLang="zh-CN" sz="1800" dirty="0" smtClean="0"/>
              <a:t>Всё оживает кругом. </a:t>
            </a:r>
            <a:r>
              <a:rPr lang="ru-RU" altLang="zh-CN" sz="1800" dirty="0" err="1" smtClean="0"/>
              <a:t>Почуя</a:t>
            </a:r>
            <a:r>
              <a:rPr lang="ru-RU" altLang="zh-CN" sz="1800" dirty="0" smtClean="0"/>
              <a:t> тепло, выползают из разных щёлок букашки и паучки. Майские жуки загудели возле зелёных берёзовых веток. Первые пчёлы и бабочки летят на цветы.</a:t>
            </a:r>
            <a:endParaRPr lang="zh-CN" altLang="en-US" sz="1800" dirty="0" smtClean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04664"/>
            <a:ext cx="4876800" cy="324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5" t="1743" r="26806"/>
          <a:stretch/>
        </p:blipFill>
        <p:spPr bwMode="auto">
          <a:xfrm>
            <a:off x="29013" y="2708920"/>
            <a:ext cx="4186064" cy="3996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8708013"/>
      </p:ext>
    </p:extLst>
  </p:cSld>
  <p:clrMapOvr>
    <a:masterClrMapping/>
  </p:clrMapOvr>
  <p:transition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092280" y="1556792"/>
            <a:ext cx="1728192" cy="5040560"/>
          </a:xfrm>
        </p:spPr>
        <p:txBody>
          <a:bodyPr/>
          <a:lstStyle/>
          <a:p>
            <a:pPr algn="l"/>
            <a:r>
              <a:rPr lang="ru-RU" altLang="zh-CN" sz="1800" dirty="0" smtClean="0"/>
              <a:t>А сколько птиц в лесу и в полях! </a:t>
            </a:r>
            <a:br>
              <a:rPr lang="ru-RU" altLang="zh-CN" sz="1800" dirty="0" smtClean="0"/>
            </a:br>
            <a:r>
              <a:rPr lang="ru-RU" altLang="zh-CN" sz="1800" dirty="0" smtClean="0"/>
              <a:t>И для каждой из них Весна-Красна придумала важное дело. Вместе с птицами строит Весна уютные гнёздышки.</a:t>
            </a:r>
            <a:endParaRPr lang="zh-CN" altLang="en-US" sz="1800" dirty="0" smtClean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6720000" cy="50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3544021"/>
      </p:ext>
    </p:extLst>
  </p:cSld>
  <p:clrMapOvr>
    <a:masterClrMapping/>
  </p:clrMapOvr>
  <p:transition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71600" y="5336672"/>
            <a:ext cx="7848872" cy="1260680"/>
          </a:xfrm>
        </p:spPr>
        <p:txBody>
          <a:bodyPr/>
          <a:lstStyle/>
          <a:p>
            <a:pPr algn="l"/>
            <a:r>
              <a:rPr lang="ru-RU" altLang="zh-CN" sz="1800" dirty="0" smtClean="0"/>
              <a:t>Вот на сучке берёзы, возле ствола — гнездо зяблика. Оно как нарост на дереве — сразу и не заметишь. А чтобы сделать его ещё незаметнее, в наружные стенки гнезда вплетена белая берёзовая шкурка. Славное получилось гнёздышко!</a:t>
            </a:r>
            <a:endParaRPr lang="zh-CN" altLang="en-US" sz="1800" dirty="0" smtClean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11" t="-3484" r="178" b="4932"/>
          <a:stretch/>
        </p:blipFill>
        <p:spPr bwMode="auto">
          <a:xfrm>
            <a:off x="1043608" y="404664"/>
            <a:ext cx="5364173" cy="4789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454923"/>
      </p:ext>
    </p:extLst>
  </p:cSld>
  <p:clrMapOvr>
    <a:masterClrMapping/>
  </p:clrMapOvr>
  <p:transition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71600" y="5192696"/>
            <a:ext cx="7848872" cy="1260680"/>
          </a:xfrm>
        </p:spPr>
        <p:txBody>
          <a:bodyPr/>
          <a:lstStyle/>
          <a:p>
            <a:pPr algn="l"/>
            <a:r>
              <a:rPr lang="ru-RU" altLang="zh-CN" sz="1800" dirty="0" smtClean="0"/>
              <a:t>Ещё лучше гнездо у иволги. Точно плетёная корзиночка, подвешено оно в развилке ветвей.</a:t>
            </a:r>
            <a:endParaRPr lang="zh-CN" altLang="en-US" sz="1800" dirty="0" smtClean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20688"/>
            <a:ext cx="7552468" cy="45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2647127"/>
      </p:ext>
    </p:extLst>
  </p:cSld>
  <p:clrMapOvr>
    <a:masterClrMapping/>
  </p:clrMapOvr>
  <p:transition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292080" y="1844824"/>
            <a:ext cx="3528392" cy="4608552"/>
          </a:xfrm>
        </p:spPr>
        <p:txBody>
          <a:bodyPr/>
          <a:lstStyle/>
          <a:p>
            <a:pPr algn="l"/>
            <a:r>
              <a:rPr lang="ru-RU" altLang="zh-CN" sz="1800" dirty="0" smtClean="0"/>
              <a:t>А длинноносый красавец зимородок смастерил свой птичий домик в обрывистом берегу реки: выкопал клювом норку, в ней и устроил гнёздышко; только выстлал его внутри не пухом, а рыбьими косточками и чешуёй. Недаром же зимородка искуснейшим рыболовом считают.</a:t>
            </a:r>
            <a:endParaRPr lang="zh-CN" altLang="en-US" sz="1800" dirty="0" smtClean="0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4762500" cy="520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337230"/>
      </p:ext>
    </p:extLst>
  </p:cSld>
  <p:clrMapOvr>
    <a:masterClrMapping/>
  </p:clrMapOvr>
  <p:transition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56176" y="1124744"/>
            <a:ext cx="2664296" cy="5328632"/>
          </a:xfrm>
        </p:spPr>
        <p:txBody>
          <a:bodyPr/>
          <a:lstStyle/>
          <a:p>
            <a:pPr algn="l"/>
            <a:r>
              <a:rPr lang="ru-RU" altLang="zh-CN" sz="1600" dirty="0" smtClean="0"/>
              <a:t>Но, конечно, самое замечательное гнёздышко придумала Весна-Красна для одной маленькой рыжеватой птички. Висит над ручьём на гибкой ольховой ветке бурая рукавичка. Соткана рукавичка не из шерсти, а из тонких растений. Соткали её своими клювами крылатые рукодельницы — птички ремезы. Только большой палец у рукавички птицы не довязали; вместо него дырочку оставили — это вход в гнездо.</a:t>
            </a:r>
            <a:endParaRPr lang="zh-CN" altLang="en-US" sz="1600" dirty="0" smtClean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5652000" cy="56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4796489"/>
      </p:ext>
    </p:extLst>
  </p:cSld>
  <p:clrMapOvr>
    <a:masterClrMapping/>
  </p:clrMapOvr>
  <p:transition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56176" y="3717032"/>
            <a:ext cx="2664296" cy="3024336"/>
          </a:xfrm>
        </p:spPr>
        <p:txBody>
          <a:bodyPr/>
          <a:lstStyle/>
          <a:p>
            <a:pPr algn="l"/>
            <a:r>
              <a:rPr lang="ru-RU" altLang="zh-CN" sz="1600" dirty="0" smtClean="0"/>
              <a:t>И много ещё других чудесных домишек для птиц и зверей придумала затейница Весна!</a:t>
            </a:r>
            <a:endParaRPr lang="zh-CN" altLang="en-US" sz="1600" dirty="0" smtClean="0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3372" r="14222" b="-1580"/>
          <a:stretch/>
        </p:blipFill>
        <p:spPr bwMode="auto">
          <a:xfrm>
            <a:off x="107504" y="2640806"/>
            <a:ext cx="5901267" cy="4209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483" y="332656"/>
            <a:ext cx="4181386" cy="31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1254186"/>
      </p:ext>
    </p:extLst>
  </p:cSld>
  <p:clrMapOvr>
    <a:masterClrMapping/>
  </p:clrMapOvr>
  <p:transition>
    <p:rand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444208" y="1916832"/>
            <a:ext cx="2376264" cy="4824536"/>
          </a:xfrm>
        </p:spPr>
        <p:txBody>
          <a:bodyPr/>
          <a:lstStyle/>
          <a:p>
            <a:pPr algn="l"/>
            <a:r>
              <a:rPr lang="ru-RU" altLang="zh-CN" sz="1600" dirty="0" smtClean="0"/>
              <a:t>А что это копошится в зелёной траве? Зайчата. Им от роду всего только второй день, но какие уже молодцы: во все стороны поглядывают, усами поводят; ждут свою мать-зайчиху, чтобы их молоком накормила.</a:t>
            </a:r>
            <a:endParaRPr lang="zh-CN" altLang="en-US" sz="1600" dirty="0" smtClean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08720"/>
            <a:ext cx="5715000" cy="460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3239794"/>
      </p:ext>
    </p:extLst>
  </p:cSld>
  <p:clrMapOvr>
    <a:masterClrMapping/>
  </p:clrMapOvr>
  <p:transition>
    <p:rand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1560" y="5344234"/>
            <a:ext cx="8208912" cy="1397133"/>
          </a:xfrm>
        </p:spPr>
        <p:txBody>
          <a:bodyPr/>
          <a:lstStyle/>
          <a:p>
            <a:pPr algn="l"/>
            <a:r>
              <a:rPr lang="ru-RU" altLang="zh-CN" sz="1600" dirty="0" smtClean="0"/>
              <a:t>Этими малышами и решила Весна-Красна закончить свою картину. Пусть Солнышко поглядит на неё да порадуется, как всё оживает кругом; пусть рассудит: можно ли написать картину ещё веселее, ещё наряднее?</a:t>
            </a:r>
            <a:endParaRPr lang="zh-CN" altLang="en-US" sz="1600" dirty="0" smtClean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235"/>
            <a:ext cx="7092000" cy="531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0849192"/>
      </p:ext>
    </p:extLst>
  </p:cSld>
  <p:clrMapOvr>
    <a:masterClrMapping/>
  </p:clrMapOvr>
  <p:transition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1584176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 smtClean="0"/>
              <a:t>	</a:t>
            </a:r>
            <a:br>
              <a:rPr lang="ru-RU" sz="2000" dirty="0" smtClean="0"/>
            </a:br>
            <a:r>
              <a:rPr lang="ru-RU" sz="2000" dirty="0" smtClean="0"/>
              <a:t>Любуется </a:t>
            </a:r>
            <a:r>
              <a:rPr lang="ru-RU" sz="2000" dirty="0"/>
              <a:t>Солнышко картиной Зимы, любуется месяц, другой — глаз от неё оторвать не может.</a:t>
            </a:r>
            <a:br>
              <a:rPr lang="ru-RU" sz="2000" dirty="0"/>
            </a:br>
            <a:r>
              <a:rPr lang="ru-RU" sz="2000" dirty="0" smtClean="0"/>
              <a:t>	Всё </a:t>
            </a:r>
            <a:r>
              <a:rPr lang="ru-RU" sz="2000" dirty="0"/>
              <a:t>ярче сверкают снега, всё радостнее, веселее кругом. Уж и сама Зима не в силах выдержать столько тепла и света. Приходит пора уступать место другому художнику.</a:t>
            </a:r>
            <a:br>
              <a:rPr lang="ru-RU" sz="2000" dirty="0"/>
            </a:br>
            <a:endParaRPr lang="zh-CN" altLang="en-US" sz="2400" dirty="0" smtClean="0"/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8229600" cy="4626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rand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1560" y="5344234"/>
            <a:ext cx="8208912" cy="1397133"/>
          </a:xfrm>
        </p:spPr>
        <p:txBody>
          <a:bodyPr/>
          <a:lstStyle/>
          <a:p>
            <a:pPr algn="l"/>
            <a:r>
              <a:rPr lang="ru-RU" altLang="zh-CN" sz="1600" dirty="0" smtClean="0"/>
              <a:t>Выглянуло Солнышко из-за синей тучки, выглянуло и залюбовалось. Сколько оно по небу ни хаживало, сколько дива-дивного ни видывало, а такой красоты ещё никогда не встречало. Смотрит оно на картину Весны, глаз оторвать не может. </a:t>
            </a:r>
            <a:endParaRPr lang="zh-CN" altLang="en-US" sz="1600" dirty="0" smtClean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7833600" cy="48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1327021"/>
      </p:ext>
    </p:extLst>
  </p:cSld>
  <p:clrMapOvr>
    <a:masterClrMapping/>
  </p:clrMapOvr>
  <p:transition>
    <p:rand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1520" y="5373216"/>
            <a:ext cx="8208912" cy="1397133"/>
          </a:xfrm>
        </p:spPr>
        <p:txBody>
          <a:bodyPr/>
          <a:lstStyle/>
          <a:p>
            <a:pPr algn="l"/>
            <a:r>
              <a:rPr lang="ru-RU" altLang="zh-CN" sz="1600" dirty="0" smtClean="0"/>
              <a:t>                                                                Спасибо за внимание</a:t>
            </a:r>
            <a:endParaRPr lang="zh-CN" altLang="en-US" sz="1600" dirty="0" smtClean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20688"/>
            <a:ext cx="8784000" cy="4945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0719787"/>
      </p:ext>
    </p:extLst>
  </p:cSld>
  <p:clrMapOvr>
    <a:masterClrMapping/>
  </p:clrMapOvr>
  <p:transition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200900" y="274638"/>
            <a:ext cx="1943100" cy="5602287"/>
          </a:xfrm>
        </p:spPr>
        <p:txBody>
          <a:bodyPr/>
          <a:lstStyle/>
          <a:p>
            <a:pPr algn="l" eaLnBrk="1" hangingPunct="1"/>
            <a:r>
              <a:rPr lang="ru-RU" sz="1800" dirty="0" smtClean="0"/>
              <a:t>Приступил к работе другой художник</a:t>
            </a:r>
            <a:r>
              <a:rPr lang="ru-RU" dirty="0" smtClean="0"/>
              <a:t> </a:t>
            </a:r>
            <a:r>
              <a:rPr lang="ru-RU" sz="1800" dirty="0" smtClean="0"/>
              <a:t>— Весна-Красна. Не сразу взялась она за дело. </a:t>
            </a:r>
            <a:br>
              <a:rPr lang="ru-RU" sz="1800" dirty="0" smtClean="0"/>
            </a:br>
            <a:r>
              <a:rPr lang="ru-RU" sz="1800" dirty="0" smtClean="0"/>
              <a:t>Сперва призадумалась: какую бы ей картину нарисовать?</a:t>
            </a:r>
            <a:br>
              <a:rPr lang="ru-RU" sz="1800" dirty="0" smtClean="0"/>
            </a:br>
            <a:endParaRPr lang="zh-CN" altLang="en-US" sz="1800" dirty="0" smtClean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836712"/>
            <a:ext cx="6960000" cy="52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pPr algn="l"/>
            <a:r>
              <a:rPr lang="ru-RU" sz="1800" dirty="0"/>
              <a:t>Вот стоит перед ней лес — хмурый, унылый.</a:t>
            </a:r>
            <a:br>
              <a:rPr lang="ru-RU" sz="1800" dirty="0"/>
            </a:br>
            <a:r>
              <a:rPr lang="ru-RU" sz="1800" dirty="0"/>
              <a:t>«А дай-ка я разукрашу его по-своему, по-весеннему!»</a:t>
            </a:r>
            <a:br>
              <a:rPr lang="ru-RU" sz="1800" dirty="0"/>
            </a:br>
            <a:endParaRPr lang="zh-CN" altLang="en-US" sz="1800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endParaRPr lang="zh-CN" altLang="en-US" dirty="0" smtClean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71" y="1268760"/>
            <a:ext cx="8208000" cy="5468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84168" y="274638"/>
            <a:ext cx="2664296" cy="5602287"/>
          </a:xfrm>
        </p:spPr>
        <p:txBody>
          <a:bodyPr/>
          <a:lstStyle/>
          <a:p>
            <a:pPr algn="l"/>
            <a:r>
              <a:rPr lang="ru-RU" altLang="zh-CN" sz="1800" dirty="0" smtClean="0"/>
              <a:t>Взяла она тонкие, нежные кисточки. Чуть-чуть тронула зеленью ветви берёз,</a:t>
            </a:r>
            <a:endParaRPr lang="zh-CN" altLang="en-US" sz="1800" dirty="0" smtClean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4624"/>
            <a:ext cx="4896000" cy="65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9410155"/>
      </p:ext>
    </p:extLst>
  </p:cSld>
  <p:clrMapOvr>
    <a:masterClrMapping/>
  </p:clrMapOvr>
  <p:transition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56176" y="4077072"/>
            <a:ext cx="2664296" cy="1857871"/>
          </a:xfrm>
        </p:spPr>
        <p:txBody>
          <a:bodyPr/>
          <a:lstStyle/>
          <a:p>
            <a:pPr algn="l"/>
            <a:r>
              <a:rPr lang="ru-RU" altLang="zh-CN" sz="1800" dirty="0" smtClean="0"/>
              <a:t>а на осины и тополя поразвесила длинные розовые и серебряные серёжки.</a:t>
            </a:r>
            <a:endParaRPr lang="zh-CN" altLang="en-US" sz="1800" dirty="0" smtClean="0"/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50499"/>
            <a:ext cx="4500000" cy="37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4006850" cy="50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3434674"/>
      </p:ext>
    </p:extLst>
  </p:cSld>
  <p:clrMapOvr>
    <a:masterClrMapping/>
  </p:clrMapOvr>
  <p:transition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508104" y="4077072"/>
            <a:ext cx="3312368" cy="1857871"/>
          </a:xfrm>
        </p:spPr>
        <p:txBody>
          <a:bodyPr/>
          <a:lstStyle/>
          <a:p>
            <a:pPr algn="l"/>
            <a:r>
              <a:rPr lang="ru-RU" altLang="zh-CN" sz="1800" dirty="0" smtClean="0"/>
              <a:t>На широкой лесной поляне синей краской вывела она большую весеннюю лужу. </a:t>
            </a:r>
            <a:br>
              <a:rPr lang="ru-RU" altLang="zh-CN" sz="1800" dirty="0" smtClean="0"/>
            </a:br>
            <a:r>
              <a:rPr lang="ru-RU" altLang="zh-CN" sz="1800" dirty="0" smtClean="0"/>
              <a:t>А вокруг неё, будто синие брызги, рассыпала первые цветы подснежника, медуницы.</a:t>
            </a:r>
            <a:endParaRPr lang="zh-CN" altLang="en-US" sz="1800" dirty="0" smtClean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41" r="6553"/>
          <a:stretch/>
        </p:blipFill>
        <p:spPr bwMode="auto">
          <a:xfrm>
            <a:off x="0" y="2595488"/>
            <a:ext cx="5139267" cy="406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" t="-2667" r="10990" b="2667"/>
          <a:stretch/>
        </p:blipFill>
        <p:spPr bwMode="auto">
          <a:xfrm>
            <a:off x="4090888" y="-65029"/>
            <a:ext cx="50546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836712"/>
            <a:ext cx="30814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День за днём всё наряднее пишет свою картину Весна.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8699050"/>
      </p:ext>
    </p:extLst>
  </p:cSld>
  <p:clrMapOvr>
    <a:masterClrMapping/>
  </p:clrMapOvr>
  <p:transition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7544" y="5373216"/>
            <a:ext cx="8352928" cy="1080120"/>
          </a:xfrm>
        </p:spPr>
        <p:txBody>
          <a:bodyPr/>
          <a:lstStyle/>
          <a:p>
            <a:pPr algn="l"/>
            <a:r>
              <a:rPr lang="ru-RU" altLang="zh-CN" sz="1800" dirty="0" smtClean="0"/>
              <a:t>Ещё рисует день и другой. Вот на склоне оврага кусты черёмухи; их ветки покрыла Весна мохнатыми гроздьями белых цветов. И на лесной опушке, тоже все белые, будто в снегу, стоят дикие яблони, груши.</a:t>
            </a:r>
            <a:endParaRPr lang="zh-CN" altLang="en-US" sz="1800" dirty="0" smtClean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0"/>
            <a:ext cx="7020000" cy="526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8088424"/>
      </p:ext>
    </p:extLst>
  </p:cSld>
  <p:clrMapOvr>
    <a:masterClrMapping/>
  </p:clrMapOvr>
  <p:transition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7544" y="5373216"/>
            <a:ext cx="8352928" cy="1080120"/>
          </a:xfrm>
        </p:spPr>
        <p:txBody>
          <a:bodyPr/>
          <a:lstStyle/>
          <a:p>
            <a:pPr algn="l"/>
            <a:r>
              <a:rPr lang="ru-RU" altLang="zh-CN" sz="1800" dirty="0" smtClean="0"/>
              <a:t/>
            </a:r>
            <a:br>
              <a:rPr lang="ru-RU" altLang="zh-CN" sz="1800" dirty="0" smtClean="0"/>
            </a:br>
            <a:r>
              <a:rPr lang="ru-RU" altLang="zh-CN" sz="1800" dirty="0" smtClean="0"/>
              <a:t>И на лесной опушке, тоже все белые, будто в снегу, стоят дикие яблони, груши.</a:t>
            </a:r>
            <a:endParaRPr lang="zh-CN" altLang="en-US" sz="1800" dirty="0" smtClean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7620000" cy="519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9293631"/>
      </p:ext>
    </p:extLst>
  </p:cSld>
  <p:clrMapOvr>
    <a:masterClrMapping/>
  </p:clrMapOvr>
  <p:transition>
    <p:random/>
  </p:transition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PMingLiU"/>
        <a:cs typeface=""/>
      </a:majorFont>
      <a:minorFont>
        <a:latin typeface="Arial"/>
        <a:ea typeface="PMingLiU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PMingLiU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PMingLiU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03</Template>
  <TotalTime>293</TotalTime>
  <Words>505</Words>
  <Application>Microsoft Office PowerPoint</Application>
  <PresentationFormat>Экран (4:3)</PresentationFormat>
  <Paragraphs>46</Paragraphs>
  <Slides>21</Slides>
  <Notes>21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預設簡報設計</vt:lpstr>
      <vt:lpstr>Весна- красна Отрывок из рассказа Г. Скребицкого  «Четыре художника»</vt:lpstr>
      <vt:lpstr>  Любуется Солнышко картиной Зимы, любуется месяц, другой — глаз от неё оторвать не может.  Всё ярче сверкают снега, всё радостнее, веселее кругом. Уж и сама Зима не в силах выдержать столько тепла и света. Приходит пора уступать место другому художнику. </vt:lpstr>
      <vt:lpstr>Приступил к работе другой художник — Весна-Красна. Не сразу взялась она за дело.  Сперва призадумалась: какую бы ей картину нарисовать? </vt:lpstr>
      <vt:lpstr>Вот стоит перед ней лес — хмурый, унылый. «А дай-ка я разукрашу его по-своему, по-весеннему!» </vt:lpstr>
      <vt:lpstr>Взяла она тонкие, нежные кисточки. Чуть-чуть тронула зеленью ветви берёз,</vt:lpstr>
      <vt:lpstr>а на осины и тополя поразвесила длинные розовые и серебряные серёжки.</vt:lpstr>
      <vt:lpstr>На широкой лесной поляне синей краской вывела она большую весеннюю лужу.  А вокруг неё, будто синие брызги, рассыпала первые цветы подснежника, медуницы.</vt:lpstr>
      <vt:lpstr>Ещё рисует день и другой. Вот на склоне оврага кусты черёмухи; их ветки покрыла Весна мохнатыми гроздьями белых цветов. И на лесной опушке, тоже все белые, будто в снегу, стоят дикие яблони, груши.</vt:lpstr>
      <vt:lpstr> И на лесной опушке, тоже все белые, будто в снегу, стоят дикие яблони, груши.</vt:lpstr>
      <vt:lpstr>Посреди луговины уже зеленеет трава. А на самых сырых местах, как золотые шары, распустились цветы калужницы. .</vt:lpstr>
      <vt:lpstr>Всё оживает кругом. Почуя тепло, выползают из разных щёлок букашки и паучки. Майские жуки загудели возле зелёных берёзовых веток. Первые пчёлы и бабочки летят на цветы.</vt:lpstr>
      <vt:lpstr>А сколько птиц в лесу и в полях!  И для каждой из них Весна-Красна придумала важное дело. Вместе с птицами строит Весна уютные гнёздышки.</vt:lpstr>
      <vt:lpstr>Вот на сучке берёзы, возле ствола — гнездо зяблика. Оно как нарост на дереве — сразу и не заметишь. А чтобы сделать его ещё незаметнее, в наружные стенки гнезда вплетена белая берёзовая шкурка. Славное получилось гнёздышко!</vt:lpstr>
      <vt:lpstr>Ещё лучше гнездо у иволги. Точно плетёная корзиночка, подвешено оно в развилке ветвей.</vt:lpstr>
      <vt:lpstr>А длинноносый красавец зимородок смастерил свой птичий домик в обрывистом берегу реки: выкопал клювом норку, в ней и устроил гнёздышко; только выстлал его внутри не пухом, а рыбьими косточками и чешуёй. Недаром же зимородка искуснейшим рыболовом считают.</vt:lpstr>
      <vt:lpstr>Но, конечно, самое замечательное гнёздышко придумала Весна-Красна для одной маленькой рыжеватой птички. Висит над ручьём на гибкой ольховой ветке бурая рукавичка. Соткана рукавичка не из шерсти, а из тонких растений. Соткали её своими клювами крылатые рукодельницы — птички ремезы. Только большой палец у рукавички птицы не довязали; вместо него дырочку оставили — это вход в гнездо.</vt:lpstr>
      <vt:lpstr>И много ещё других чудесных домишек для птиц и зверей придумала затейница Весна!</vt:lpstr>
      <vt:lpstr>А что это копошится в зелёной траве? Зайчата. Им от роду всего только второй день, но какие уже молодцы: во все стороны поглядывают, усами поводят; ждут свою мать-зайчиху, чтобы их молоком накормила.</vt:lpstr>
      <vt:lpstr>Этими малышами и решила Весна-Красна закончить свою картину. Пусть Солнышко поглядит на неё да порадуется, как всё оживает кругом; пусть рассудит: можно ли написать картину ещё веселее, ещё наряднее?</vt:lpstr>
      <vt:lpstr>Выглянуло Солнышко из-за синей тучки, выглянуло и залюбовалось. Сколько оно по небу ни хаживало, сколько дива-дивного ни видывало, а такой красоты ещё никогда не встречало. Смотрит оно на картину Весны, глаз оторвать не может. </vt:lpstr>
      <vt:lpstr>                                                                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Весна- красна Отрывок из рассказа Г. Скребицкого  «Четыре художника»</dc:title>
  <dc:creator>Lenovo</dc:creator>
  <cp:lastModifiedBy>Lenovo</cp:lastModifiedBy>
  <cp:revision>24</cp:revision>
  <dcterms:created xsi:type="dcterms:W3CDTF">2009-03-18T10:11:32Z</dcterms:created>
  <dcterms:modified xsi:type="dcterms:W3CDTF">2020-03-18T10:25:43Z</dcterms:modified>
</cp:coreProperties>
</file>