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52" r:id="rId2"/>
    <p:sldId id="345" r:id="rId3"/>
    <p:sldId id="343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29" r:id="rId12"/>
    <p:sldId id="360" r:id="rId13"/>
    <p:sldId id="340" r:id="rId14"/>
    <p:sldId id="347" r:id="rId15"/>
    <p:sldId id="317" r:id="rId16"/>
    <p:sldId id="35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CC"/>
    <a:srgbClr val="FF0000"/>
    <a:srgbClr val="000000"/>
    <a:srgbClr val="000066"/>
    <a:srgbClr val="FF0066"/>
    <a:srgbClr val="CC99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94638" autoAdjust="0"/>
  </p:normalViewPr>
  <p:slideViewPr>
    <p:cSldViewPr>
      <p:cViewPr>
        <p:scale>
          <a:sx n="90" d="100"/>
          <a:sy n="90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14A670AE-DC77-4F91-A07A-94DEEA6F1F47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08948CE-1B93-4B59-8A1B-18403F84A61F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9A7343-5797-46AC-B7F1-0298364F1A9A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4CD214-B442-4B22-A7C9-9D2C09B4AF6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4D5DA8-B7E4-4011-8D79-3F2D3F90495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5351A68-3A39-4E6B-8E87-9FE01B9A1A0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3C6365E-E914-4DBC-9D8C-79830B76BD9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4A7D6D-ADE7-474C-A461-D4142E33FCC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3FFB0EC-61FD-491E-9F6B-B0EEE5B1EE2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2625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1B64F3-C3BD-4DA1-96A4-3DEFFCFA866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2287E-C0A2-410B-BED3-6B8DA4C5024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BF4100F-E5B7-4D44-82FE-AFC28618DF5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0009882-9653-4ACF-98AF-3C2CA207E3B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7B086F7-118C-4B9C-807F-05A218904E8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CA017B0-1595-4554-A66F-D592BA88876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B8C69C5-9157-48DC-9555-9CCF030E3C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CA3F6F-118E-413E-A6B6-EE448DAD06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1794FF6-2A99-413C-86FE-0F5D862E6085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09DBC7F0-B216-4352-A27C-C10F66B23E1B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  <p:sldLayoutId id="2147486192" r:id="rId13"/>
    <p:sldLayoutId id="2147486193" r:id="rId14"/>
    <p:sldLayoutId id="2147486194" r:id="rId15"/>
    <p:sldLayoutId id="2147486195" r:id="rId16"/>
    <p:sldLayoutId id="2147486196" r:id="rId17"/>
    <p:sldLayoutId id="2147486197" r:id="rId18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684213" y="333375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0"/>
            <a:ext cx="8785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111" name="Прямоугольник 7"/>
          <p:cNvSpPr>
            <a:spLocks noChangeArrowheads="1"/>
          </p:cNvSpPr>
          <p:nvPr/>
        </p:nvSpPr>
        <p:spPr bwMode="auto">
          <a:xfrm>
            <a:off x="250825" y="0"/>
            <a:ext cx="727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ru-RU"/>
          </a:p>
        </p:txBody>
      </p:sp>
      <p:sp>
        <p:nvSpPr>
          <p:cNvPr id="47112" name="Прямоугольник 8"/>
          <p:cNvSpPr>
            <a:spLocks noChangeArrowheads="1"/>
          </p:cNvSpPr>
          <p:nvPr/>
        </p:nvSpPr>
        <p:spPr bwMode="auto">
          <a:xfrm>
            <a:off x="179388" y="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47113" name="Прямоугольник 11"/>
          <p:cNvSpPr>
            <a:spLocks noChangeArrowheads="1"/>
          </p:cNvSpPr>
          <p:nvPr/>
        </p:nvSpPr>
        <p:spPr bwMode="auto">
          <a:xfrm>
            <a:off x="611188" y="260350"/>
            <a:ext cx="8353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Классный час </a:t>
            </a:r>
            <a:r>
              <a:rPr lang="ru-RU" b="1">
                <a:solidFill>
                  <a:srgbClr val="0000CC"/>
                </a:solidFill>
              </a:rPr>
              <a:t> </a:t>
            </a:r>
            <a:endParaRPr lang="ru-RU">
              <a:solidFill>
                <a:srgbClr val="0000CC"/>
              </a:solidFill>
            </a:endParaRPr>
          </a:p>
          <a:p>
            <a:endParaRPr lang="ru-RU"/>
          </a:p>
        </p:txBody>
      </p:sp>
      <p:pic>
        <p:nvPicPr>
          <p:cNvPr id="47114" name="Picture 2" descr="http://www.slutsk.minsk-region.by/apimages/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pc="150" dirty="0">
                <a:ln w="11430"/>
                <a:solidFill>
                  <a:srgbClr val="F8F8F8"/>
                </a:solidFill>
              </a:rPr>
              <a:t>Памяти павших – будем достойны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7116" name="Рисунок 17" descr="IMG_23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42497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Рисунок 18" descr="IMG_23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981075"/>
            <a:ext cx="4319587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56326" name="WordArt 3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8229600" cy="179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FFFF00"/>
                    </a:gs>
                    <a:gs pos="100000">
                      <a:srgbClr val="FF33CC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- участники </a:t>
            </a:r>
          </a:p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FFFF00"/>
                    </a:gs>
                    <a:gs pos="100000">
                      <a:srgbClr val="FF33CC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Iii Международного</a:t>
            </a:r>
          </a:p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FFFF00"/>
                    </a:gs>
                    <a:gs pos="100000">
                      <a:srgbClr val="FF33CC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Фестиваля «ДАР» 2011г.</a:t>
            </a:r>
          </a:p>
        </p:txBody>
      </p:sp>
      <p:pic>
        <p:nvPicPr>
          <p:cNvPr id="56327" name="Рисунок 12" descr="IMG_21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060575"/>
            <a:ext cx="687228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57350" name="Прямоугольник 6"/>
          <p:cNvSpPr>
            <a:spLocks noChangeArrowheads="1"/>
          </p:cNvSpPr>
          <p:nvPr/>
        </p:nvSpPr>
        <p:spPr bwMode="auto">
          <a:xfrm>
            <a:off x="827088" y="580548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Monotype Corsiva" pitchFamily="66" charset="0"/>
              </a:rPr>
              <a:t>Нас объединяет Родина!</a:t>
            </a:r>
            <a:endParaRPr lang="ru-RU" sz="6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7351" name="Рисунок 8" descr="IMG_21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46799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Рисунок 9" descr="Экоколобок2 0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33600"/>
            <a:ext cx="4643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0"/>
            <a:ext cx="85693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1801B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9400" name="Прямоугольник 11"/>
          <p:cNvSpPr>
            <a:spLocks noChangeArrowheads="1"/>
          </p:cNvSpPr>
          <p:nvPr/>
        </p:nvSpPr>
        <p:spPr bwMode="auto">
          <a:xfrm>
            <a:off x="323850" y="188913"/>
            <a:ext cx="86407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000066"/>
                </a:solidFill>
              </a:rPr>
              <a:t>От </a:t>
            </a:r>
            <a:r>
              <a:rPr lang="ru-RU" sz="5400" b="1" dirty="0">
                <a:solidFill>
                  <a:srgbClr val="000066"/>
                </a:solidFill>
              </a:rPr>
              <a:t>нас, </a:t>
            </a:r>
            <a:r>
              <a:rPr lang="ru-RU" sz="5400" b="1" dirty="0" smtClean="0">
                <a:solidFill>
                  <a:srgbClr val="000066"/>
                </a:solidFill>
              </a:rPr>
              <a:t>молодых, зависит</a:t>
            </a:r>
            <a:r>
              <a:rPr lang="ru-RU" sz="5400" b="1" dirty="0">
                <a:solidFill>
                  <a:srgbClr val="000066"/>
                </a:solidFill>
              </a:rPr>
              <a:t>, какой будет судьба России . </a:t>
            </a:r>
          </a:p>
        </p:txBody>
      </p:sp>
      <p:pic>
        <p:nvPicPr>
          <p:cNvPr id="59401" name="Рисунок 9" descr="ea7f3e87ed2e847e166d341768aba21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4536504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IMG_10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392612" cy="35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6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0"/>
            <a:ext cx="85693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1801B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0424" name="Прямоугольник 11"/>
          <p:cNvSpPr>
            <a:spLocks noChangeArrowheads="1"/>
          </p:cNvSpPr>
          <p:nvPr/>
        </p:nvSpPr>
        <p:spPr bwMode="auto">
          <a:xfrm>
            <a:off x="-323850" y="549275"/>
            <a:ext cx="928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60425" name="Прямоугольник 9"/>
          <p:cNvSpPr>
            <a:spLocks noChangeArrowheads="1"/>
          </p:cNvSpPr>
          <p:nvPr/>
        </p:nvSpPr>
        <p:spPr bwMode="auto">
          <a:xfrm>
            <a:off x="323850" y="671513"/>
            <a:ext cx="882015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Воспитание граждан и патриотов своей Родины – процесс длительный, требующий от учителя настойчивости, последовательности и большого терпения. Решить эту задачу за 4 года не представляется возможным. Впереди ещё долгие годы школьной зрелости. Но главное, что  делает учитель начальных классов -  «упражняет  детей в этом священном чувстве».</a:t>
            </a:r>
          </a:p>
          <a:p>
            <a:r>
              <a:rPr lang="ru-RU" sz="3600" b="1">
                <a:solidFill>
                  <a:srgbClr val="FF0000"/>
                </a:solidFill>
              </a:rPr>
              <a:t> </a:t>
            </a:r>
            <a:endParaRPr lang="ru-RU" sz="3600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0"/>
            <a:ext cx="31069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 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6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45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0"/>
            <a:ext cx="85693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1801B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48" name="Прямоугольник 11"/>
          <p:cNvSpPr>
            <a:spLocks noChangeArrowheads="1"/>
          </p:cNvSpPr>
          <p:nvPr/>
        </p:nvSpPr>
        <p:spPr bwMode="auto">
          <a:xfrm>
            <a:off x="-323850" y="549275"/>
            <a:ext cx="928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61449" name="Прямоугольник 9"/>
          <p:cNvSpPr>
            <a:spLocks noChangeArrowheads="1"/>
          </p:cNvSpPr>
          <p:nvPr/>
        </p:nvSpPr>
        <p:spPr bwMode="auto">
          <a:xfrm>
            <a:off x="323850" y="836613"/>
            <a:ext cx="8569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Итак, чтобы обеспечить формирование патриотизма и гражданственности младших школьников, необходимо организовать их участие в разнообразных видах деятельности и постепенно расширяющихся отношений – от отношений в классе и до включения в общественно-политическую жизнь взрослых.</a:t>
            </a:r>
          </a:p>
          <a:p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0"/>
            <a:ext cx="31069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 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2469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288" y="220663"/>
            <a:ext cx="85693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u="sng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Ожидаемые результаты.</a:t>
            </a:r>
          </a:p>
          <a:p>
            <a:pPr eaLnBrk="0" hangingPunct="0">
              <a:defRPr/>
            </a:pPr>
            <a:endParaRPr lang="ru-RU" sz="3200" u="sng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В процессе реализации  проекта у учащихся формируются следующие качества личности: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активная гражданская позиция;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способность нести личную ответственность за судьбу своей семьи, города, Родины; 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чувство патриотизма, верности Родине и готовности служения Отечеству;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духовность, нравственность, личная и общественная ответственность;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способность к саморазвитию.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6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4517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0"/>
            <a:ext cx="85693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1801B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4520" name="Прямоугольник 11"/>
          <p:cNvSpPr>
            <a:spLocks noChangeArrowheads="1"/>
          </p:cNvSpPr>
          <p:nvPr/>
        </p:nvSpPr>
        <p:spPr bwMode="auto">
          <a:xfrm>
            <a:off x="-323850" y="549275"/>
            <a:ext cx="928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64521" name="Рисунок 10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142976" y="357166"/>
            <a:ext cx="757475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 !!!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3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0"/>
            <a:ext cx="8785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135" name="Прямоугольник 9"/>
          <p:cNvSpPr>
            <a:spLocks noChangeArrowheads="1"/>
          </p:cNvSpPr>
          <p:nvPr/>
        </p:nvSpPr>
        <p:spPr bwMode="auto">
          <a:xfrm>
            <a:off x="250825" y="333375"/>
            <a:ext cx="849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cs typeface="Times New Roman" pitchFamily="18" charset="0"/>
              </a:rPr>
              <a:t>Изобразительная деятельность детей.</a:t>
            </a:r>
          </a:p>
        </p:txBody>
      </p:sp>
      <p:pic>
        <p:nvPicPr>
          <p:cNvPr id="48136" name="Рисунок 7" descr="IMG_2358.JPG"/>
          <p:cNvPicPr>
            <a:picLocks noChangeAspect="1"/>
          </p:cNvPicPr>
          <p:nvPr/>
        </p:nvPicPr>
        <p:blipFill>
          <a:blip r:embed="rId3" cstate="print"/>
          <a:srcRect l="18993" t="12201" r="11905" b="13382"/>
          <a:stretch>
            <a:fillRect/>
          </a:stretch>
        </p:blipFill>
        <p:spPr bwMode="auto">
          <a:xfrm>
            <a:off x="323850" y="1268413"/>
            <a:ext cx="4032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Рисунок 8" descr="IMG_2359.JPG"/>
          <p:cNvPicPr>
            <a:picLocks noChangeAspect="1"/>
          </p:cNvPicPr>
          <p:nvPr/>
        </p:nvPicPr>
        <p:blipFill>
          <a:blip r:embed="rId4" cstate="print"/>
          <a:srcRect l="8362" t="9837" r="4819" b="2751"/>
          <a:stretch>
            <a:fillRect/>
          </a:stretch>
        </p:blipFill>
        <p:spPr bwMode="auto">
          <a:xfrm>
            <a:off x="4643438" y="1268413"/>
            <a:ext cx="41767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Рисунок 9" descr="IMG_2360.JPG"/>
          <p:cNvPicPr>
            <a:picLocks noChangeAspect="1"/>
          </p:cNvPicPr>
          <p:nvPr/>
        </p:nvPicPr>
        <p:blipFill>
          <a:blip r:embed="rId5" cstate="print"/>
          <a:srcRect l="5704" t="7475" r="6590" b="2751"/>
          <a:stretch>
            <a:fillRect/>
          </a:stretch>
        </p:blipFill>
        <p:spPr bwMode="auto">
          <a:xfrm>
            <a:off x="323850" y="4005263"/>
            <a:ext cx="4103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Рисунок 10" descr="IMG_2361.JPG"/>
          <p:cNvPicPr>
            <a:picLocks noChangeAspect="1"/>
          </p:cNvPicPr>
          <p:nvPr/>
        </p:nvPicPr>
        <p:blipFill>
          <a:blip r:embed="rId6" cstate="print"/>
          <a:srcRect l="8859" t="7132" r="4320"/>
          <a:stretch>
            <a:fillRect/>
          </a:stretch>
        </p:blipFill>
        <p:spPr bwMode="auto">
          <a:xfrm>
            <a:off x="4751388" y="4005263"/>
            <a:ext cx="4213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0"/>
            <a:ext cx="8785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60350"/>
            <a:ext cx="4824412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Важное место в патриотическом воспитании учащихся я стараюсь отводить спортивно-массовым и оздоровительным мероприятиям, так как это способствует развитию силы, выносливости, ловкости и в какой-то мере готовит учащихся к службе в армии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9160" name="Рисунок 9" descr="DSC01843.JPG"/>
          <p:cNvPicPr>
            <a:picLocks noChangeAspect="1"/>
          </p:cNvPicPr>
          <p:nvPr/>
        </p:nvPicPr>
        <p:blipFill>
          <a:blip r:embed="rId3" cstate="print"/>
          <a:srcRect l="5173" t="13953"/>
          <a:stretch>
            <a:fillRect/>
          </a:stretch>
        </p:blipFill>
        <p:spPr bwMode="auto">
          <a:xfrm>
            <a:off x="4716463" y="188913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Рисунок 11" descr="IMG_12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57563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288" y="2827338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Месячник </a:t>
            </a:r>
            <a:r>
              <a:rPr lang="ru-RU" sz="3600" b="1" kern="10" dirty="0" err="1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военно</a:t>
            </a:r>
            <a:r>
              <a:rPr lang="ru-RU" sz="3600" b="1" kern="10" dirty="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– патриотического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воспитания в </a:t>
            </a:r>
            <a:r>
              <a:rPr lang="ru-RU" sz="3600" b="1" kern="10" dirty="0" smtClean="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школе.</a:t>
            </a:r>
            <a:endParaRPr lang="ru-RU" sz="3600" b="1" kern="10" dirty="0">
              <a:ln w="12700">
                <a:solidFill>
                  <a:srgbClr val="1801B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 награды:</a:t>
            </a:r>
          </a:p>
        </p:txBody>
      </p:sp>
      <p:pic>
        <p:nvPicPr>
          <p:cNvPr id="50184" name="Рисунок 7" descr="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65400"/>
            <a:ext cx="29638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Рисунок 8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65400"/>
            <a:ext cx="26638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Рисунок 9" descr="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565400"/>
            <a:ext cx="28813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288" y="2827338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Месячник военно – патриотического</a:t>
            </a:r>
          </a:p>
          <a:p>
            <a:pPr algn="ctr"/>
            <a:r>
              <a:rPr lang="ru-RU" sz="3600" b="1" kern="1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воспитания в школе 2012г.</a:t>
            </a:r>
          </a:p>
          <a:p>
            <a:pPr algn="ctr"/>
            <a:r>
              <a:rPr lang="ru-RU" sz="3600" b="1" kern="1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 награды:</a:t>
            </a:r>
          </a:p>
        </p:txBody>
      </p:sp>
      <p:pic>
        <p:nvPicPr>
          <p:cNvPr id="51208" name="Рисунок 10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20938"/>
            <a:ext cx="298926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Рисунок 11" descr="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492375"/>
            <a:ext cx="28082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Рисунок 12" descr="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2492375"/>
            <a:ext cx="27003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288" y="2827338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713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Месячник военно – патриотического</a:t>
            </a:r>
          </a:p>
          <a:p>
            <a:pPr algn="ctr"/>
            <a:r>
              <a:rPr lang="ru-RU" sz="3600" b="1" kern="1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воспитания в школе 2012г.</a:t>
            </a:r>
          </a:p>
          <a:p>
            <a:pPr algn="ctr"/>
            <a:r>
              <a:rPr lang="ru-RU" sz="3600" b="1" kern="10">
                <a:ln w="12700">
                  <a:solidFill>
                    <a:srgbClr val="1801B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 награды:</a:t>
            </a:r>
          </a:p>
        </p:txBody>
      </p:sp>
      <p:pic>
        <p:nvPicPr>
          <p:cNvPr id="52232" name="Рисунок 13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36838"/>
            <a:ext cx="29622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Рисунок 14" descr="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636838"/>
            <a:ext cx="27368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Рисунок 15" descr="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636838"/>
            <a:ext cx="2711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53254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FFFF00"/>
                    </a:gs>
                    <a:gs pos="100000">
                      <a:srgbClr val="FF33CC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- ПОБЕДИТЕЛИ !</a:t>
            </a:r>
          </a:p>
        </p:txBody>
      </p:sp>
      <p:pic>
        <p:nvPicPr>
          <p:cNvPr id="53255" name="Рисунок 9" descr="IMG_07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35138"/>
            <a:ext cx="432117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4572000" y="1484784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                    </a:t>
            </a:r>
            <a:r>
              <a:rPr kumimoji="0" lang="ru-RU" sz="36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latin typeface="+mn-lt"/>
              </a:rPr>
              <a:t>Скорнякова Алина-                                              победитель                                         городского конкурса                                         рисунков на тему:                                          «Край в котором я                                               живу» 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ru-RU" sz="2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lvl="2"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latin typeface="+mn-lt"/>
              </a:rPr>
              <a:t>                                                  </a:t>
            </a: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+mn-lt"/>
              </a:rPr>
              <a:t>2010 год.  </a:t>
            </a:r>
            <a:endParaRPr kumimoji="0" lang="ru-RU" sz="2800" b="1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54278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FFFF00"/>
                    </a:gs>
                    <a:gs pos="100000">
                      <a:srgbClr val="FF33CC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- ПОБЕДИТЕЛИ !</a:t>
            </a:r>
          </a:p>
        </p:txBody>
      </p:sp>
      <p:pic>
        <p:nvPicPr>
          <p:cNvPr id="54279" name="Рисунок 10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6718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 txBox="1">
            <a:spLocks/>
          </p:cNvSpPr>
          <p:nvPr/>
        </p:nvSpPr>
        <p:spPr bwMode="auto">
          <a:xfrm>
            <a:off x="4139952" y="1785938"/>
            <a:ext cx="454684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3200" b="1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Журавина</a:t>
            </a:r>
            <a:r>
              <a:rPr kumimoji="0"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Александра-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заняла 1 место в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городском конкурсе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рисунков на тему: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3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«МЧС России- 20 лет»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ru-RU" sz="2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2011год.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</a:t>
            </a: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kumimoji="0" lang="ru-RU" sz="28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</a:t>
            </a:r>
            <a:endParaRPr kumimoji="0" lang="ru-RU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5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55302" name="WordArt 3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FFFF00"/>
                    </a:gs>
                    <a:gs pos="100000">
                      <a:srgbClr val="FF33CC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- ПОБЕДИТЕЛИ !</a:t>
            </a:r>
          </a:p>
        </p:txBody>
      </p:sp>
      <p:pic>
        <p:nvPicPr>
          <p:cNvPr id="55303" name="Рисунок 9" descr="55.jpg"/>
          <p:cNvPicPr>
            <a:picLocks noChangeAspect="1"/>
          </p:cNvPicPr>
          <p:nvPr/>
        </p:nvPicPr>
        <p:blipFill>
          <a:blip r:embed="rId3" cstate="print"/>
          <a:srcRect l="6383"/>
          <a:stretch>
            <a:fillRect/>
          </a:stretch>
        </p:blipFill>
        <p:spPr bwMode="auto">
          <a:xfrm>
            <a:off x="250825" y="1412875"/>
            <a:ext cx="30972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Рисунок 11" descr="SDC125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341438"/>
            <a:ext cx="52562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520" y="5301208"/>
            <a:ext cx="86409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kumimoji="0"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3 место в городской интеллектуально-творческой игре «</a:t>
            </a:r>
            <a:r>
              <a:rPr kumimoji="0" lang="ru-RU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ЭкоКолобок</a:t>
            </a:r>
            <a:r>
              <a:rPr kumimoji="0"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» 2011 год.</a:t>
            </a:r>
            <a:endParaRPr kumimoji="0" lang="ru-R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8">
      <a:dk1>
        <a:srgbClr val="99FF99"/>
      </a:dk1>
      <a:lt1>
        <a:srgbClr val="FFFFFF"/>
      </a:lt1>
      <a:dk2>
        <a:srgbClr val="00CC00"/>
      </a:dk2>
      <a:lt2>
        <a:srgbClr val="FFCC66"/>
      </a:lt2>
      <a:accent1>
        <a:srgbClr val="FF6633"/>
      </a:accent1>
      <a:accent2>
        <a:srgbClr val="FFFF00"/>
      </a:accent2>
      <a:accent3>
        <a:srgbClr val="AAE2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99CC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7">
        <a:dk1>
          <a:srgbClr val="99FF99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8">
        <a:dk1>
          <a:srgbClr val="99FF99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350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Training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Ksardas</dc:creator>
  <cp:lastModifiedBy>Оус</cp:lastModifiedBy>
  <cp:revision>155</cp:revision>
  <dcterms:created xsi:type="dcterms:W3CDTF">2007-10-11T15:27:17Z</dcterms:created>
  <dcterms:modified xsi:type="dcterms:W3CDTF">2012-04-20T11:09:36Z</dcterms:modified>
</cp:coreProperties>
</file>