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352" r:id="rId2"/>
    <p:sldId id="345" r:id="rId3"/>
    <p:sldId id="343" r:id="rId4"/>
    <p:sldId id="326" r:id="rId5"/>
    <p:sldId id="327" r:id="rId6"/>
    <p:sldId id="328" r:id="rId7"/>
    <p:sldId id="330" r:id="rId8"/>
    <p:sldId id="331" r:id="rId9"/>
    <p:sldId id="332" r:id="rId10"/>
    <p:sldId id="333" r:id="rId11"/>
    <p:sldId id="329" r:id="rId12"/>
    <p:sldId id="360" r:id="rId13"/>
    <p:sldId id="340" r:id="rId14"/>
    <p:sldId id="347" r:id="rId15"/>
    <p:sldId id="317" r:id="rId16"/>
    <p:sldId id="35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4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0000CC"/>
    <a:srgbClr val="FF0000"/>
    <a:srgbClr val="000000"/>
    <a:srgbClr val="000066"/>
    <a:srgbClr val="FF0066"/>
    <a:srgbClr val="CC9900"/>
    <a:srgbClr val="CC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757" autoAdjust="0"/>
    <p:restoredTop sz="94638" autoAdjust="0"/>
  </p:normalViewPr>
  <p:slideViewPr>
    <p:cSldViewPr>
      <p:cViewPr>
        <p:scale>
          <a:sx n="90" d="100"/>
          <a:sy n="90" d="100"/>
        </p:scale>
        <p:origin x="-6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8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7758113" y="1463675"/>
            <a:ext cx="16902113" cy="10795000"/>
            <a:chOff x="-4887" y="922"/>
            <a:chExt cx="10647" cy="6800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4887" y="922"/>
              <a:ext cx="8474" cy="680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200 w 43200"/>
                <a:gd name="T1" fmla="*/ 21600 h 43200"/>
                <a:gd name="T2" fmla="*/ 24979 w 43200"/>
                <a:gd name="T3" fmla="*/ 266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731" y="-1"/>
                    <a:pt x="23861" y="88"/>
                    <a:pt x="24979" y="265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 cap="sq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146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429000" y="2085975"/>
            <a:ext cx="5638800" cy="1038225"/>
          </a:xfrm>
        </p:spPr>
        <p:txBody>
          <a:bodyPr lIns="92075" rIns="92075"/>
          <a:lstStyle>
            <a:lvl1pPr marL="0" indent="0">
              <a:lnSpc>
                <a:spcPct val="70000"/>
              </a:lnSpc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1295400" y="6365875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>
                <a:latin typeface="+mn-lt"/>
              </a:defRPr>
            </a:lvl2pPr>
          </a:lstStyle>
          <a:p>
            <a:pPr lvl="1">
              <a:defRPr/>
            </a:pPr>
            <a:fld id="{14A670AE-DC77-4F91-A07A-94DEEA6F1F47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108948CE-1B93-4B59-8A1B-18403F84A61F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609600"/>
            <a:ext cx="20193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2625" y="609600"/>
            <a:ext cx="5908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379A7343-5797-46AC-B7F1-0298364F1A9A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50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924CD214-B442-4B22-A7C9-9D2C09B4AF63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50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F4D5DA8-B7E4-4011-8D79-3F2D3F90495C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2625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5351A68-3A39-4E6B-8E87-9FE01B9A1A02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26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26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83C6365E-E914-4DBC-9D8C-79830B76BD96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2625" y="609600"/>
            <a:ext cx="8080375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74A7D6D-ADE7-474C-A461-D4142E33FCC1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5025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5025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A3FFB0EC-61FD-491E-9F6B-B0EEE5B1EE26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609600"/>
            <a:ext cx="8080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2625" y="19812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2625" y="41148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F1B64F3-C3BD-4DA1-96A4-3DEFFCFA8667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6112287E-C0A2-410B-BED3-6B8DA4C5024D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0BF4100F-E5B7-4D44-82FE-AFC28618DF52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26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50009882-9653-4ACF-98AF-3C2CA207E3B3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87B086F7-118C-4B9C-807F-05A218904E8E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1CA017B0-1595-4554-A66F-D592BA888761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BB8C69C5-9157-48DC-9555-9CCF030E3C78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FDCA3F6F-118E-413E-A6B6-EE448DAD0678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2pPr lvl="1">
              <a:defRPr/>
            </a:lvl2pPr>
          </a:lstStyle>
          <a:p>
            <a:pPr lvl="1">
              <a:defRPr/>
            </a:pPr>
            <a:fld id="{D1794FF6-2A99-413C-86FE-0F5D862E6085}" type="slidenum">
              <a:rPr lang="ru-RU"/>
              <a:pPr lvl="1">
                <a:defRPr/>
              </a:pPr>
              <a:t>‹#›</a:t>
            </a:fld>
            <a:endParaRPr lang="ru-RU">
              <a:latin typeface="+mn-lt"/>
            </a:endParaRPr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8405813" y="4763"/>
            <a:ext cx="17538701" cy="13690600"/>
            <a:chOff x="-5295" y="3"/>
            <a:chExt cx="11048" cy="8624"/>
          </a:xfrm>
        </p:grpSpPr>
        <p:sp>
          <p:nvSpPr>
            <p:cNvPr id="113667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668" name="Arc 4"/>
            <p:cNvSpPr>
              <a:spLocks/>
            </p:cNvSpPr>
            <p:nvPr/>
          </p:nvSpPr>
          <p:spPr bwMode="auto">
            <a:xfrm>
              <a:off x="-5295" y="3"/>
              <a:ext cx="10596" cy="8624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3200 w 43200"/>
                <a:gd name="T1" fmla="*/ 21600 h 43200"/>
                <a:gd name="T2" fmla="*/ 21600 w 43200"/>
                <a:gd name="T3" fmla="*/ 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</a:path>
                <a:path w="43200" h="43200" stroke="0" extrusionOk="0">
                  <a:moveTo>
                    <a:pt x="43200" y="21600"/>
                  </a:move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9670"/>
                    <a:pt x="9670" y="0"/>
                    <a:pt x="21599" y="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 cap="sq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136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2625" y="609600"/>
            <a:ext cx="8080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2625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562" tIns="46038" rIns="182562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15188" y="6442075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6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2625" y="6365875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9313" y="6148388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0" rIns="92075" bIns="0" numCol="1" anchor="b" anchorCtr="0" compatLnSpc="1">
            <a:prstTxWarp prst="textNoShape">
              <a:avLst/>
            </a:prstTxWarp>
          </a:bodyPr>
          <a:lstStyle>
            <a:lvl2pPr lvl="1" algn="r">
              <a:defRPr kumimoji="0" sz="1400">
                <a:latin typeface="+mj-lt"/>
              </a:defRPr>
            </a:lvl2pPr>
          </a:lstStyle>
          <a:p>
            <a:pPr lvl="1">
              <a:defRPr/>
            </a:pPr>
            <a:fld id="{09DBC7F0-B216-4352-A27C-C10F66B23E1B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6180" r:id="rId1"/>
    <p:sldLayoutId id="2147486181" r:id="rId2"/>
    <p:sldLayoutId id="2147486182" r:id="rId3"/>
    <p:sldLayoutId id="2147486183" r:id="rId4"/>
    <p:sldLayoutId id="2147486184" r:id="rId5"/>
    <p:sldLayoutId id="2147486185" r:id="rId6"/>
    <p:sldLayoutId id="2147486186" r:id="rId7"/>
    <p:sldLayoutId id="2147486187" r:id="rId8"/>
    <p:sldLayoutId id="2147486188" r:id="rId9"/>
    <p:sldLayoutId id="2147486189" r:id="rId10"/>
    <p:sldLayoutId id="2147486190" r:id="rId11"/>
    <p:sldLayoutId id="2147486191" r:id="rId12"/>
    <p:sldLayoutId id="2147486192" r:id="rId13"/>
    <p:sldLayoutId id="2147486193" r:id="rId14"/>
    <p:sldLayoutId id="2147486194" r:id="rId15"/>
    <p:sldLayoutId id="2147486195" r:id="rId16"/>
    <p:sldLayoutId id="2147486196" r:id="rId17"/>
    <p:sldLayoutId id="2147486197" r:id="rId18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Рисунок 5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7109" name="Rectangle 1"/>
          <p:cNvSpPr>
            <a:spLocks noChangeArrowheads="1"/>
          </p:cNvSpPr>
          <p:nvPr/>
        </p:nvSpPr>
        <p:spPr bwMode="auto">
          <a:xfrm>
            <a:off x="684213" y="333375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0"/>
            <a:ext cx="87852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7111" name="Прямоугольник 7"/>
          <p:cNvSpPr>
            <a:spLocks noChangeArrowheads="1"/>
          </p:cNvSpPr>
          <p:nvPr/>
        </p:nvSpPr>
        <p:spPr bwMode="auto">
          <a:xfrm>
            <a:off x="250825" y="0"/>
            <a:ext cx="7273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/>
            <a:endParaRPr lang="ru-RU"/>
          </a:p>
        </p:txBody>
      </p:sp>
      <p:sp>
        <p:nvSpPr>
          <p:cNvPr id="47112" name="Прямоугольник 8"/>
          <p:cNvSpPr>
            <a:spLocks noChangeArrowheads="1"/>
          </p:cNvSpPr>
          <p:nvPr/>
        </p:nvSpPr>
        <p:spPr bwMode="auto">
          <a:xfrm>
            <a:off x="179388" y="0"/>
            <a:ext cx="87137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00CC"/>
                </a:solidFill>
                <a:cs typeface="Times New Roman" pitchFamily="18" charset="0"/>
              </a:rPr>
              <a:t> </a:t>
            </a:r>
          </a:p>
          <a:p>
            <a:pPr algn="ctr"/>
            <a:endParaRPr lang="ru-RU" sz="3600">
              <a:solidFill>
                <a:srgbClr val="C00000"/>
              </a:solidFill>
            </a:endParaRPr>
          </a:p>
        </p:txBody>
      </p:sp>
      <p:sp>
        <p:nvSpPr>
          <p:cNvPr id="47113" name="Прямоугольник 11"/>
          <p:cNvSpPr>
            <a:spLocks noChangeArrowheads="1"/>
          </p:cNvSpPr>
          <p:nvPr/>
        </p:nvSpPr>
        <p:spPr bwMode="auto">
          <a:xfrm>
            <a:off x="611188" y="260350"/>
            <a:ext cx="83534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Классный час </a:t>
            </a:r>
            <a:r>
              <a:rPr lang="ru-RU" b="1">
                <a:solidFill>
                  <a:srgbClr val="0000CC"/>
                </a:solidFill>
              </a:rPr>
              <a:t> </a:t>
            </a:r>
            <a:endParaRPr lang="ru-RU">
              <a:solidFill>
                <a:srgbClr val="0000CC"/>
              </a:solidFill>
            </a:endParaRPr>
          </a:p>
          <a:p>
            <a:endParaRPr lang="ru-RU"/>
          </a:p>
        </p:txBody>
      </p:sp>
      <p:pic>
        <p:nvPicPr>
          <p:cNvPr id="47114" name="Picture 2" descr="http://www.slutsk.minsk-region.by/apimages/2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ru-RU" spc="150" dirty="0">
                <a:ln w="11430"/>
                <a:solidFill>
                  <a:srgbClr val="F8F8F8"/>
                </a:solidFill>
              </a:rPr>
              <a:t>Памяти павших – будем достойны</a:t>
            </a:r>
            <a:r>
              <a:rPr lang="ru-RU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!</a:t>
            </a:r>
            <a:r>
              <a:rPr lang="ru-RU" sz="4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47116" name="Рисунок 17" descr="IMG_237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981075"/>
            <a:ext cx="42497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7" name="Рисунок 18" descr="IMG_2380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463" y="981075"/>
            <a:ext cx="4319587" cy="35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6325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56326" name="WordArt 3"/>
          <p:cNvSpPr>
            <a:spLocks noChangeArrowheads="1" noChangeShapeType="1" noTextEdit="1"/>
          </p:cNvSpPr>
          <p:nvPr/>
        </p:nvSpPr>
        <p:spPr bwMode="auto">
          <a:xfrm>
            <a:off x="684213" y="115888"/>
            <a:ext cx="8229600" cy="1792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CC"/>
                    </a:gs>
                    <a:gs pos="50000">
                      <a:srgbClr val="FFFF00"/>
                    </a:gs>
                    <a:gs pos="100000">
                      <a:srgbClr val="FF33CC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мы - участники </a:t>
            </a:r>
          </a:p>
          <a:p>
            <a:pPr algn="ctr"/>
            <a:r>
              <a:rPr lang="ru-RU" sz="3600" kern="10"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CC"/>
                    </a:gs>
                    <a:gs pos="50000">
                      <a:srgbClr val="FFFF00"/>
                    </a:gs>
                    <a:gs pos="100000">
                      <a:srgbClr val="FF33CC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Iii Международного</a:t>
            </a:r>
          </a:p>
          <a:p>
            <a:pPr algn="ctr"/>
            <a:r>
              <a:rPr lang="ru-RU" sz="3600" kern="10"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CC"/>
                    </a:gs>
                    <a:gs pos="50000">
                      <a:srgbClr val="FFFF00"/>
                    </a:gs>
                    <a:gs pos="100000">
                      <a:srgbClr val="FF33CC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Фестиваля «ДАР» 2011г.</a:t>
            </a:r>
          </a:p>
        </p:txBody>
      </p:sp>
      <p:pic>
        <p:nvPicPr>
          <p:cNvPr id="56327" name="Рисунок 12" descr="IMG_217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2060575"/>
            <a:ext cx="6872288" cy="463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7349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57350" name="Прямоугольник 6"/>
          <p:cNvSpPr>
            <a:spLocks noChangeArrowheads="1"/>
          </p:cNvSpPr>
          <p:nvPr/>
        </p:nvSpPr>
        <p:spPr bwMode="auto">
          <a:xfrm>
            <a:off x="827088" y="5805488"/>
            <a:ext cx="7921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solidFill>
                  <a:srgbClr val="FF0000"/>
                </a:solidFill>
                <a:latin typeface="Monotype Corsiva" pitchFamily="66" charset="0"/>
              </a:rPr>
              <a:t>Нас объединяет Родина!</a:t>
            </a:r>
            <a:endParaRPr lang="ru-RU" sz="600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7351" name="Рисунок 8" descr="IMG_218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33375"/>
            <a:ext cx="4679950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Рисунок 9" descr="Экоколобок2 06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2133600"/>
            <a:ext cx="4643437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Рисунок 6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9397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0"/>
            <a:ext cx="85693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59399" name="WordArt 7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8713788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1801B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9400" name="Прямоугольник 11"/>
          <p:cNvSpPr>
            <a:spLocks noChangeArrowheads="1"/>
          </p:cNvSpPr>
          <p:nvPr/>
        </p:nvSpPr>
        <p:spPr bwMode="auto">
          <a:xfrm>
            <a:off x="323850" y="188913"/>
            <a:ext cx="864076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 dirty="0" smtClean="0">
                <a:solidFill>
                  <a:srgbClr val="000066"/>
                </a:solidFill>
              </a:rPr>
              <a:t>От </a:t>
            </a:r>
            <a:r>
              <a:rPr lang="ru-RU" sz="5400" b="1" dirty="0">
                <a:solidFill>
                  <a:srgbClr val="000066"/>
                </a:solidFill>
              </a:rPr>
              <a:t>нас, </a:t>
            </a:r>
            <a:r>
              <a:rPr lang="ru-RU" sz="5400" b="1" dirty="0" smtClean="0">
                <a:solidFill>
                  <a:srgbClr val="000066"/>
                </a:solidFill>
              </a:rPr>
              <a:t>молодых, зависит</a:t>
            </a:r>
            <a:r>
              <a:rPr lang="ru-RU" sz="5400" b="1" dirty="0">
                <a:solidFill>
                  <a:srgbClr val="000066"/>
                </a:solidFill>
              </a:rPr>
              <a:t>, какой будет судьба России . </a:t>
            </a:r>
          </a:p>
        </p:txBody>
      </p:sp>
      <p:pic>
        <p:nvPicPr>
          <p:cNvPr id="59401" name="Рисунок 9" descr="ea7f3e87ed2e847e166d341768aba21f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060848"/>
            <a:ext cx="4536504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5" descr="IMG_103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068960"/>
            <a:ext cx="4392612" cy="3599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Рисунок 6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9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0421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0"/>
            <a:ext cx="85693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60423" name="WordArt 7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8713788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1801B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0424" name="Прямоугольник 11"/>
          <p:cNvSpPr>
            <a:spLocks noChangeArrowheads="1"/>
          </p:cNvSpPr>
          <p:nvPr/>
        </p:nvSpPr>
        <p:spPr bwMode="auto">
          <a:xfrm>
            <a:off x="-323850" y="549275"/>
            <a:ext cx="92884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 b="1">
              <a:solidFill>
                <a:srgbClr val="FF0000"/>
              </a:solidFill>
            </a:endParaRPr>
          </a:p>
        </p:txBody>
      </p:sp>
      <p:sp>
        <p:nvSpPr>
          <p:cNvPr id="60425" name="Прямоугольник 9"/>
          <p:cNvSpPr>
            <a:spLocks noChangeArrowheads="1"/>
          </p:cNvSpPr>
          <p:nvPr/>
        </p:nvSpPr>
        <p:spPr bwMode="auto">
          <a:xfrm>
            <a:off x="323850" y="671513"/>
            <a:ext cx="8820150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</a:rPr>
              <a:t>Воспитание граждан и патриотов своей Родины – процесс длительный, требующий от учителя настойчивости, последовательности и большого терпения. Решить эту задачу за 4 года не представляется возможным. Впереди ещё долгие годы школьной зрелости. Но главное, что  делает учитель начальных классов -  «упражняет  детей в этом священном чувстве».</a:t>
            </a:r>
          </a:p>
          <a:p>
            <a:r>
              <a:rPr lang="ru-RU" sz="3600" b="1">
                <a:solidFill>
                  <a:srgbClr val="FF0000"/>
                </a:solidFill>
              </a:rPr>
              <a:t> </a:t>
            </a:r>
            <a:endParaRPr lang="ru-RU" sz="3600" b="1"/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0"/>
            <a:ext cx="310694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i="1" u="sng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ВЫВОД :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Рисунок 6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1445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0"/>
            <a:ext cx="85693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61447" name="WordArt 7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8713788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1801B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1448" name="Прямоугольник 11"/>
          <p:cNvSpPr>
            <a:spLocks noChangeArrowheads="1"/>
          </p:cNvSpPr>
          <p:nvPr/>
        </p:nvSpPr>
        <p:spPr bwMode="auto">
          <a:xfrm>
            <a:off x="-323850" y="549275"/>
            <a:ext cx="92884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 b="1">
              <a:solidFill>
                <a:srgbClr val="FF0000"/>
              </a:solidFill>
            </a:endParaRPr>
          </a:p>
        </p:txBody>
      </p:sp>
      <p:sp>
        <p:nvSpPr>
          <p:cNvPr id="61449" name="Прямоугольник 9"/>
          <p:cNvSpPr>
            <a:spLocks noChangeArrowheads="1"/>
          </p:cNvSpPr>
          <p:nvPr/>
        </p:nvSpPr>
        <p:spPr bwMode="auto">
          <a:xfrm>
            <a:off x="323850" y="836613"/>
            <a:ext cx="856932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Итак, чтобы обеспечить формирование патриотизма и гражданственности младших школьников, необходимо организовать их участие в разнообразных видах деятельности и постепенно расширяющихся отношений – от отношений в классе и до включения в общественно-политическую жизнь взрослых.</a:t>
            </a:r>
          </a:p>
          <a:p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0"/>
            <a:ext cx="310694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i="1" u="sng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ВЫВОД :</a:t>
            </a: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2469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95288" y="220663"/>
            <a:ext cx="8569325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b="1" u="sng" dirty="0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Ожидаемые результаты.</a:t>
            </a:r>
          </a:p>
          <a:p>
            <a:pPr eaLnBrk="0" hangingPunct="0">
              <a:defRPr/>
            </a:pPr>
            <a:endParaRPr lang="ru-RU" sz="3200" u="sng" dirty="0">
              <a:solidFill>
                <a:srgbClr val="FF0000"/>
              </a:solidFill>
            </a:endParaRPr>
          </a:p>
          <a:p>
            <a:pPr eaLnBrk="0" hangingPunct="0"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В процессе реализации  проекта у учащихся формируются следующие качества личности: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активная гражданская позиция;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Trebuchet MS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способность нести личную ответственность за судьбу своей семьи, города, Родины; 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Trebuchet MS" pitchFamily="34" charset="0"/>
              <a:cs typeface="Trebuchet MS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чувство патриотизма, верности Родине и готовности служения Отечеству;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Trebuchet MS" pitchFamily="34" charset="0"/>
              <a:cs typeface="Trebuchet MS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духовность, нравственность, личная и общественная ответственность;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Trebuchet MS" pitchFamily="34" charset="0"/>
              <a:cs typeface="Trebuchet MS" pitchFamily="34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ru-RU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способность к саморазвитию.</a:t>
            </a:r>
            <a:endParaRPr lang="ru-RU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>
              <a:defRPr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Рисунок 6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4517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0"/>
            <a:ext cx="85693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64519" name="WordArt 7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8713788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1801B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4520" name="Прямоугольник 11"/>
          <p:cNvSpPr>
            <a:spLocks noChangeArrowheads="1"/>
          </p:cNvSpPr>
          <p:nvPr/>
        </p:nvSpPr>
        <p:spPr bwMode="auto">
          <a:xfrm>
            <a:off x="-323850" y="549275"/>
            <a:ext cx="92884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200" b="1">
              <a:solidFill>
                <a:srgbClr val="FF0000"/>
              </a:solidFill>
            </a:endParaRPr>
          </a:p>
        </p:txBody>
      </p:sp>
      <p:pic>
        <p:nvPicPr>
          <p:cNvPr id="64521" name="Рисунок 10" descr="Рисунок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1142976" y="357166"/>
            <a:ext cx="7574752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</a:t>
            </a:r>
          </a:p>
          <a:p>
            <a:pPr algn="ctr">
              <a:defRPr/>
            </a:pPr>
            <a:r>
              <a:rPr lang="ru-RU" sz="80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внимание !!!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Рисунок 5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3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8133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0"/>
            <a:ext cx="87852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8135" name="Прямоугольник 9"/>
          <p:cNvSpPr>
            <a:spLocks noChangeArrowheads="1"/>
          </p:cNvSpPr>
          <p:nvPr/>
        </p:nvSpPr>
        <p:spPr bwMode="auto">
          <a:xfrm>
            <a:off x="250825" y="333375"/>
            <a:ext cx="84978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cs typeface="Times New Roman" pitchFamily="18" charset="0"/>
              </a:rPr>
              <a:t>Изобразительная деятельность детей.</a:t>
            </a:r>
          </a:p>
        </p:txBody>
      </p:sp>
      <p:pic>
        <p:nvPicPr>
          <p:cNvPr id="48136" name="Рисунок 7" descr="IMG_2358.JPG"/>
          <p:cNvPicPr>
            <a:picLocks noChangeAspect="1"/>
          </p:cNvPicPr>
          <p:nvPr/>
        </p:nvPicPr>
        <p:blipFill>
          <a:blip r:embed="rId3" cstate="print"/>
          <a:srcRect l="18993" t="12201" r="11905" b="13382"/>
          <a:stretch>
            <a:fillRect/>
          </a:stretch>
        </p:blipFill>
        <p:spPr bwMode="auto">
          <a:xfrm>
            <a:off x="323850" y="1268413"/>
            <a:ext cx="403225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7" name="Рисунок 8" descr="IMG_2359.JPG"/>
          <p:cNvPicPr>
            <a:picLocks noChangeAspect="1"/>
          </p:cNvPicPr>
          <p:nvPr/>
        </p:nvPicPr>
        <p:blipFill>
          <a:blip r:embed="rId4" cstate="print"/>
          <a:srcRect l="8362" t="9837" r="4819" b="2751"/>
          <a:stretch>
            <a:fillRect/>
          </a:stretch>
        </p:blipFill>
        <p:spPr bwMode="auto">
          <a:xfrm>
            <a:off x="4643438" y="1268413"/>
            <a:ext cx="4176712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8" name="Рисунок 9" descr="IMG_2360.JPG"/>
          <p:cNvPicPr>
            <a:picLocks noChangeAspect="1"/>
          </p:cNvPicPr>
          <p:nvPr/>
        </p:nvPicPr>
        <p:blipFill>
          <a:blip r:embed="rId5" cstate="print"/>
          <a:srcRect l="5704" t="7475" r="6590" b="2751"/>
          <a:stretch>
            <a:fillRect/>
          </a:stretch>
        </p:blipFill>
        <p:spPr bwMode="auto">
          <a:xfrm>
            <a:off x="323850" y="4005263"/>
            <a:ext cx="41036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9" name="Рисунок 10" descr="IMG_2361.JPG"/>
          <p:cNvPicPr>
            <a:picLocks noChangeAspect="1"/>
          </p:cNvPicPr>
          <p:nvPr/>
        </p:nvPicPr>
        <p:blipFill>
          <a:blip r:embed="rId6" cstate="print"/>
          <a:srcRect l="8859" t="7132" r="4320"/>
          <a:stretch>
            <a:fillRect/>
          </a:stretch>
        </p:blipFill>
        <p:spPr bwMode="auto">
          <a:xfrm>
            <a:off x="4751388" y="4005263"/>
            <a:ext cx="42132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5" descr="Рисунок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9157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0"/>
            <a:ext cx="878522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b="1" dirty="0">
              <a:solidFill>
                <a:srgbClr val="0000CC"/>
              </a:solidFill>
            </a:endParaRPr>
          </a:p>
          <a:p>
            <a:pPr>
              <a:defRPr/>
            </a:pP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defRPr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388" y="260350"/>
            <a:ext cx="4824412" cy="64944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Важное место в патриотическом воспитании учащихся я стараюсь отводить спортивно-массовым и оздоровительным мероприятиям, так как это способствует развитию силы, выносливости, ловкости и в какой-то мере готовит учащихся к службе в армии</a:t>
            </a:r>
            <a:r>
              <a:rPr lang="ru-RU" sz="2800" dirty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49160" name="Рисунок 9" descr="DSC01843.JPG"/>
          <p:cNvPicPr>
            <a:picLocks noChangeAspect="1"/>
          </p:cNvPicPr>
          <p:nvPr/>
        </p:nvPicPr>
        <p:blipFill>
          <a:blip r:embed="rId3" cstate="print"/>
          <a:srcRect l="5173" t="13953"/>
          <a:stretch>
            <a:fillRect/>
          </a:stretch>
        </p:blipFill>
        <p:spPr bwMode="auto">
          <a:xfrm>
            <a:off x="4716463" y="188913"/>
            <a:ext cx="417671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Рисунок 11" descr="IMG_129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3357563"/>
            <a:ext cx="410527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0181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95288" y="2827338"/>
            <a:ext cx="83534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>
              <a:defRPr/>
            </a:pPr>
            <a:endParaRPr lang="ru-RU" dirty="0"/>
          </a:p>
        </p:txBody>
      </p:sp>
      <p:sp>
        <p:nvSpPr>
          <p:cNvPr id="50183" name="WordArt 7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8713788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Месячник </a:t>
            </a:r>
            <a:r>
              <a:rPr lang="ru-RU" sz="3600" b="1" kern="10" dirty="0" err="1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военно</a:t>
            </a:r>
            <a:r>
              <a:rPr lang="ru-RU" sz="3600" b="1" kern="10" dirty="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– патриотического</a:t>
            </a:r>
          </a:p>
          <a:p>
            <a:pPr algn="ctr"/>
            <a:r>
              <a:rPr lang="ru-RU" sz="3600" b="1" kern="10" dirty="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воспитания в </a:t>
            </a:r>
            <a:r>
              <a:rPr lang="ru-RU" sz="3600" b="1" kern="10" dirty="0" smtClean="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школе.</a:t>
            </a:r>
            <a:endParaRPr lang="ru-RU" sz="3600" b="1" kern="10" dirty="0">
              <a:ln w="12700">
                <a:solidFill>
                  <a:srgbClr val="1801B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3600" b="1" kern="10" dirty="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Наши награды:</a:t>
            </a:r>
          </a:p>
        </p:txBody>
      </p:sp>
      <p:pic>
        <p:nvPicPr>
          <p:cNvPr id="50184" name="Рисунок 7" descr="1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565400"/>
            <a:ext cx="296386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5" name="Рисунок 8" descr="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2565400"/>
            <a:ext cx="266382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6" name="Рисунок 9" descr="1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2565400"/>
            <a:ext cx="28813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05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95288" y="2827338"/>
            <a:ext cx="83534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>
              <a:defRPr/>
            </a:pPr>
            <a:endParaRPr lang="ru-RU" dirty="0"/>
          </a:p>
        </p:txBody>
      </p:sp>
      <p:sp>
        <p:nvSpPr>
          <p:cNvPr id="51207" name="WordArt 7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8713788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Месячник военно – патриотического</a:t>
            </a:r>
          </a:p>
          <a:p>
            <a:pPr algn="ctr"/>
            <a:r>
              <a:rPr lang="ru-RU" sz="3600" b="1" kern="1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воспитания в школе 2012г.</a:t>
            </a:r>
          </a:p>
          <a:p>
            <a:pPr algn="ctr"/>
            <a:r>
              <a:rPr lang="ru-RU" sz="3600" b="1" kern="1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Наши награды:</a:t>
            </a:r>
          </a:p>
        </p:txBody>
      </p:sp>
      <p:pic>
        <p:nvPicPr>
          <p:cNvPr id="51208" name="Рисунок 10" descr="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420938"/>
            <a:ext cx="2989263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9" name="Рисунок 11" descr="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2492375"/>
            <a:ext cx="2808287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0" name="Рисунок 12" descr="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4275" y="2492375"/>
            <a:ext cx="2700338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2229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95288" y="2827338"/>
            <a:ext cx="83534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>
              <a:defRPr/>
            </a:pPr>
            <a:endParaRPr lang="ru-RU" dirty="0"/>
          </a:p>
        </p:txBody>
      </p:sp>
      <p:sp>
        <p:nvSpPr>
          <p:cNvPr id="52231" name="WordArt 7"/>
          <p:cNvSpPr>
            <a:spLocks noChangeArrowheads="1" noChangeShapeType="1" noTextEdit="1"/>
          </p:cNvSpPr>
          <p:nvPr/>
        </p:nvSpPr>
        <p:spPr bwMode="auto">
          <a:xfrm>
            <a:off x="250825" y="333375"/>
            <a:ext cx="8713788" cy="2016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Месячник военно – патриотического</a:t>
            </a:r>
          </a:p>
          <a:p>
            <a:pPr algn="ctr"/>
            <a:r>
              <a:rPr lang="ru-RU" sz="3600" b="1" kern="1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воспитания в школе 2012г.</a:t>
            </a:r>
          </a:p>
          <a:p>
            <a:pPr algn="ctr"/>
            <a:r>
              <a:rPr lang="ru-RU" sz="3600" b="1" kern="10">
                <a:ln w="12700">
                  <a:solidFill>
                    <a:srgbClr val="1801B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Наши награды:</a:t>
            </a:r>
          </a:p>
        </p:txBody>
      </p:sp>
      <p:pic>
        <p:nvPicPr>
          <p:cNvPr id="52232" name="Рисунок 13" descr="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636838"/>
            <a:ext cx="296227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3" name="Рисунок 14" descr="1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8038" y="2636838"/>
            <a:ext cx="2736850" cy="40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4" name="Рисунок 15" descr="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7763" y="2636838"/>
            <a:ext cx="27114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3253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53254" name="WordArt 3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CC"/>
                    </a:gs>
                    <a:gs pos="50000">
                      <a:srgbClr val="FFFF00"/>
                    </a:gs>
                    <a:gs pos="100000">
                      <a:srgbClr val="FF33CC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МЫ - ПОБЕДИТЕЛИ !</a:t>
            </a:r>
          </a:p>
        </p:txBody>
      </p:sp>
      <p:pic>
        <p:nvPicPr>
          <p:cNvPr id="53255" name="Рисунок 9" descr="IMG_078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735138"/>
            <a:ext cx="4321175" cy="443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Объект 2"/>
          <p:cNvSpPr txBox="1">
            <a:spLocks/>
          </p:cNvSpPr>
          <p:nvPr/>
        </p:nvSpPr>
        <p:spPr bwMode="auto">
          <a:xfrm>
            <a:off x="4572000" y="1484784"/>
            <a:ext cx="439248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28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                                       </a:t>
            </a:r>
            <a:r>
              <a:rPr kumimoji="0" lang="ru-RU" sz="36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latin typeface="+mn-lt"/>
              </a:rPr>
              <a:t>Скорнякова Алина-                                              победитель                                         городского конкурса                                         рисунков на тему:                                          «Край в котором я                                               живу»  </a:t>
            </a: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endParaRPr kumimoji="0" lang="ru-RU" sz="2800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latin typeface="+mn-lt"/>
            </a:endParaRPr>
          </a:p>
          <a:p>
            <a:pPr lvl="2"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28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latin typeface="+mn-lt"/>
              </a:rPr>
              <a:t>                                                  </a:t>
            </a:r>
            <a:r>
              <a:rPr kumimoji="0" lang="ru-RU" sz="28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+mn-lt"/>
              </a:rPr>
              <a:t>2010 год.  </a:t>
            </a:r>
            <a:endParaRPr kumimoji="0" lang="ru-RU" sz="2800" b="1" kern="0" dirty="0">
              <a:solidFill>
                <a:schemeClr val="accent2"/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4277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54278" name="WordArt 3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CC"/>
                    </a:gs>
                    <a:gs pos="50000">
                      <a:srgbClr val="FFFF00"/>
                    </a:gs>
                    <a:gs pos="100000">
                      <a:srgbClr val="FF33CC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МЫ - ПОБЕДИТЕЛИ !</a:t>
            </a:r>
          </a:p>
        </p:txBody>
      </p:sp>
      <p:pic>
        <p:nvPicPr>
          <p:cNvPr id="54279" name="Рисунок 10" descr="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268413"/>
            <a:ext cx="3671888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Объект 2"/>
          <p:cNvSpPr txBox="1">
            <a:spLocks/>
          </p:cNvSpPr>
          <p:nvPr/>
        </p:nvSpPr>
        <p:spPr bwMode="auto">
          <a:xfrm>
            <a:off x="4139952" y="1785938"/>
            <a:ext cx="4546848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3200" b="1" kern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Журавина</a:t>
            </a:r>
            <a:r>
              <a:rPr kumimoji="0" lang="ru-RU" sz="32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Александра-</a:t>
            </a: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32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заняла 1 место в </a:t>
            </a: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32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городском конкурсе</a:t>
            </a: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32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рисунков на тему:</a:t>
            </a: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32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«МЧС России- 20 лет»</a:t>
            </a: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endParaRPr kumimoji="0" lang="ru-RU" sz="2800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28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   2011год.</a:t>
            </a: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28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                   </a:t>
            </a:r>
            <a:r>
              <a:rPr kumimoji="0" lang="ru-RU" sz="28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</a:t>
            </a: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endParaRPr kumimoji="0" lang="ru-RU" sz="2800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0" hangingPunct="0">
              <a:lnSpc>
                <a:spcPct val="7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kumimoji="0" lang="ru-RU" sz="2800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                         </a:t>
            </a:r>
            <a:endParaRPr kumimoji="0" lang="ru-RU" sz="28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Рисунок 5" descr="Рисунок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WordArt 5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510588" cy="865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784976" cy="29238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endParaRPr lang="ru-RU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800" b="1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5301" name="Rectangle 1"/>
          <p:cNvSpPr>
            <a:spLocks noChangeArrowheads="1"/>
          </p:cNvSpPr>
          <p:nvPr/>
        </p:nvSpPr>
        <p:spPr bwMode="auto">
          <a:xfrm>
            <a:off x="785813" y="214313"/>
            <a:ext cx="7358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55302" name="WordArt 3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CC"/>
                    </a:gs>
                    <a:gs pos="50000">
                      <a:srgbClr val="FFFF00"/>
                    </a:gs>
                    <a:gs pos="100000">
                      <a:srgbClr val="FF33CC"/>
                    </a:gs>
                  </a:gsLst>
                  <a:lin ang="189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МЫ - ПОБЕДИТЕЛИ !</a:t>
            </a:r>
          </a:p>
        </p:txBody>
      </p:sp>
      <p:pic>
        <p:nvPicPr>
          <p:cNvPr id="55303" name="Рисунок 9" descr="55.jpg"/>
          <p:cNvPicPr>
            <a:picLocks noChangeAspect="1"/>
          </p:cNvPicPr>
          <p:nvPr/>
        </p:nvPicPr>
        <p:blipFill>
          <a:blip r:embed="rId3" cstate="print"/>
          <a:srcRect l="6383"/>
          <a:stretch>
            <a:fillRect/>
          </a:stretch>
        </p:blipFill>
        <p:spPr bwMode="auto">
          <a:xfrm>
            <a:off x="250825" y="1412875"/>
            <a:ext cx="309721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4" name="Рисунок 11" descr="SDC1252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1341438"/>
            <a:ext cx="52562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51520" y="5301208"/>
            <a:ext cx="864096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eaLnBrk="0" hangingPunct="0">
              <a:defRPr/>
            </a:pPr>
            <a:r>
              <a:rPr kumimoji="0" lang="ru-RU" sz="36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j-ea"/>
                <a:cs typeface="Arial"/>
              </a:rPr>
              <a:t>3 место в городской интеллектуально-творческой игре «</a:t>
            </a:r>
            <a:r>
              <a:rPr kumimoji="0" lang="ru-RU" sz="3600" b="1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j-ea"/>
                <a:cs typeface="Arial"/>
              </a:rPr>
              <a:t>ЭкоКолобок</a:t>
            </a:r>
            <a:r>
              <a:rPr kumimoji="0" lang="ru-RU" sz="3600" b="1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j-ea"/>
                <a:cs typeface="Arial"/>
              </a:rPr>
              <a:t>» 2011 год.</a:t>
            </a:r>
            <a:endParaRPr kumimoji="0" lang="ru-RU" sz="36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ining">
  <a:themeElements>
    <a:clrScheme name="Training 8">
      <a:dk1>
        <a:srgbClr val="99FF99"/>
      </a:dk1>
      <a:lt1>
        <a:srgbClr val="FFFFFF"/>
      </a:lt1>
      <a:dk2>
        <a:srgbClr val="00CC00"/>
      </a:dk2>
      <a:lt2>
        <a:srgbClr val="FFCC66"/>
      </a:lt2>
      <a:accent1>
        <a:srgbClr val="FF6633"/>
      </a:accent1>
      <a:accent2>
        <a:srgbClr val="FFFF00"/>
      </a:accent2>
      <a:accent3>
        <a:srgbClr val="AAE2AA"/>
      </a:accent3>
      <a:accent4>
        <a:srgbClr val="DADADA"/>
      </a:accent4>
      <a:accent5>
        <a:srgbClr val="FFB8AD"/>
      </a:accent5>
      <a:accent6>
        <a:srgbClr val="E7E700"/>
      </a:accent6>
      <a:hlink>
        <a:srgbClr val="CC0000"/>
      </a:hlink>
      <a:folHlink>
        <a:srgbClr val="99CC00"/>
      </a:folHlink>
    </a:clrScheme>
    <a:fontScheme name="Train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80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800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rain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CC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E2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in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6">
        <a:dk1>
          <a:srgbClr val="000000"/>
        </a:dk1>
        <a:lt1>
          <a:srgbClr val="FFFFFF"/>
        </a:lt1>
        <a:dk2>
          <a:srgbClr val="00CC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AAE2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7">
        <a:dk1>
          <a:srgbClr val="99FF99"/>
        </a:dk1>
        <a:lt1>
          <a:srgbClr val="FFFFFF"/>
        </a:lt1>
        <a:dk2>
          <a:srgbClr val="00CC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AAE2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ining 8">
        <a:dk1>
          <a:srgbClr val="99FF99"/>
        </a:dk1>
        <a:lt1>
          <a:srgbClr val="FFFFFF"/>
        </a:lt1>
        <a:dk2>
          <a:srgbClr val="00CC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AAE2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2191</TotalTime>
  <Words>350</Words>
  <Application>Microsoft Office PowerPoint</Application>
  <PresentationFormat>Экран (4:3)</PresentationFormat>
  <Paragraphs>138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Training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Ksardas</dc:creator>
  <cp:lastModifiedBy>Оус</cp:lastModifiedBy>
  <cp:revision>155</cp:revision>
  <dcterms:created xsi:type="dcterms:W3CDTF">2007-10-11T15:27:17Z</dcterms:created>
  <dcterms:modified xsi:type="dcterms:W3CDTF">2012-04-20T11:09:36Z</dcterms:modified>
</cp:coreProperties>
</file>