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953" autoAdjust="0"/>
  </p:normalViewPr>
  <p:slideViewPr>
    <p:cSldViewPr>
      <p:cViewPr varScale="1">
        <p:scale>
          <a:sx n="102" d="100"/>
          <a:sy n="102" d="100"/>
        </p:scale>
        <p:origin x="-234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C93B5-3AC3-41C4-981D-26FB31BD1638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6260C-0982-4B5A-968B-EDECD0E10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260C-0982-4B5A-968B-EDECD0E10A4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D98E-94AB-4BF6-9FC9-DFF38DFCAFC2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030D-7C9D-4C52-8E91-ACD72933A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92;&#1086;&#1085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57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Program Files\xerox\nwwia\Проект\Проект\get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7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5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по географии.</a:t>
            </a:r>
            <a:b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Социальный портрет посёлка </a:t>
            </a:r>
            <a:b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Оус </a:t>
            </a:r>
            <a:b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школа\Рабочий стол\Изображение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5572140"/>
            <a:ext cx="3114675" cy="1709724"/>
          </a:xfrm>
          <a:prstGeom prst="rect">
            <a:avLst/>
          </a:prstGeom>
          <a:noFill/>
        </p:spPr>
      </p:pic>
      <p:pic>
        <p:nvPicPr>
          <p:cNvPr id="2054" name="Picture 6" descr="C:\Documents and Settings\школа\Рабочий стол\Изображение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2594001" cy="1585905"/>
          </a:xfrm>
          <a:prstGeom prst="rect">
            <a:avLst/>
          </a:prstGeom>
          <a:noFill/>
        </p:spPr>
      </p:pic>
      <p:pic>
        <p:nvPicPr>
          <p:cNvPr id="2052" name="Picture 4" descr="C:\Documents and Settings\школа\Рабочий стол\Изображение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1943125" cy="1285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-714404"/>
            <a:ext cx="2171688" cy="3143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571636"/>
            <a:ext cx="6400800" cy="528638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В 80-е годы п. Оус считался одним из красивых обихожиных, чистых поселений. Прямые улицы , в палисадниках каждого дома зеленые насаждения, клумбы с цветами. Сейчас картину портят дома, где никто не живёт. Но всё равно жители заботятся о домах, стараются придать им достойный внешний вид. Облагораживают вид поселка 2-х этажное здание школы № 11, со стройными лиственницами на пришкольном участке. Красиво смотрится « ДК Таёжник».  7 улиц ориентированы с севера на юг, их пересекают 5 более короткие улицы. Большинство жилых домов не имеют парового отопления, у жителей печное отопление. В 80-е годы было построенное 2-х этажное здание больницы. Здесь были оборудованы все кабинеты. </a:t>
            </a:r>
            <a:endParaRPr lang="ru-RU" dirty="0"/>
          </a:p>
        </p:txBody>
      </p:sp>
      <p:pic>
        <p:nvPicPr>
          <p:cNvPr id="2050" name="Picture 2" descr="C:\Documents and Settings\школа\Рабочий стол\Изображение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-928718"/>
            <a:ext cx="3857652" cy="2500330"/>
          </a:xfrm>
          <a:prstGeom prst="rect">
            <a:avLst/>
          </a:prstGeom>
          <a:noFill/>
        </p:spPr>
      </p:pic>
      <p:pic>
        <p:nvPicPr>
          <p:cNvPr id="2051" name="Picture 3" descr="C:\Program Files\xerox\nwwia\Проект\Проект\DSC002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-1"/>
            <a:ext cx="2500297" cy="1875223"/>
          </a:xfrm>
          <a:prstGeom prst="rect">
            <a:avLst/>
          </a:prstGeom>
          <a:noFill/>
        </p:spPr>
      </p:pic>
      <p:pic>
        <p:nvPicPr>
          <p:cNvPr id="2053" name="Picture 5" descr="C:\Program Files\xerox\nwwia\Проект\Проект\getImage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16"/>
            <a:ext cx="2500298" cy="1857388"/>
          </a:xfrm>
          <a:prstGeom prst="rect">
            <a:avLst/>
          </a:prstGeom>
          <a:noFill/>
        </p:spPr>
      </p:pic>
      <p:pic>
        <p:nvPicPr>
          <p:cNvPr id="2055" name="Picture 7" descr="C:\Documents and Settings\школа\Рабочий стол\Проект\Фото 06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57694"/>
            <a:ext cx="250029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школа\Рабочий стол\Изображение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26"/>
            <a:ext cx="2382846" cy="1604961"/>
          </a:xfrm>
          <a:prstGeom prst="rect">
            <a:avLst/>
          </a:prstGeom>
          <a:noFill/>
        </p:spPr>
      </p:pic>
      <p:pic>
        <p:nvPicPr>
          <p:cNvPr id="1026" name="Picture 2" descr="C:\Documents and Settings\школа\Рабочий стол\Проект\Изображение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357298"/>
            <a:ext cx="2598740" cy="1357322"/>
          </a:xfrm>
          <a:prstGeom prst="rect">
            <a:avLst/>
          </a:prstGeom>
          <a:noFill/>
        </p:spPr>
      </p:pic>
      <p:pic>
        <p:nvPicPr>
          <p:cNvPr id="3078" name="Picture 6" descr="C:\Documents and Settings\школа\Рабочий стол\Изображение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2357422" cy="1754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-857280"/>
            <a:ext cx="2528878" cy="3857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643050"/>
            <a:ext cx="6715172" cy="507209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Жители гордились своей больницей. Сейчас в этом здании работает только фельдшерский пункт. Функционирует скорая помощь. 2-й этаж сдается под общежитие . Жители нашего посёлка надеются что функции этого здания в будущем будут использованы по назначению, например открыть приют для старых людей.</a:t>
            </a:r>
          </a:p>
          <a:p>
            <a:pPr algn="l"/>
            <a:r>
              <a:rPr lang="ru-RU" dirty="0" smtClean="0"/>
              <a:t>Есть в нашем посёлке гостиница, столовая. Почта и отделение сберкассы оборудованы по-современному. Трудные времена переживают жители, это связано, прежде всего, с трудоустройством, но не смотря на это в будущее смотрят с оптимизмом, не зря в классах начальной школы идёт пополнении.</a:t>
            </a:r>
          </a:p>
          <a:p>
            <a:pPr algn="l"/>
            <a:r>
              <a:rPr lang="ru-RU" dirty="0" smtClean="0"/>
              <a:t>80%  имеют спутниковые антенны</a:t>
            </a:r>
          </a:p>
          <a:p>
            <a:pPr algn="l"/>
            <a:r>
              <a:rPr lang="ru-RU" dirty="0" smtClean="0"/>
              <a:t>91%  семей имеют автомобиль( больше половины автомобилей приобретены на вторичном рынке).</a:t>
            </a:r>
          </a:p>
          <a:p>
            <a:pPr algn="l"/>
            <a:r>
              <a:rPr lang="ru-RU" dirty="0" smtClean="0"/>
              <a:t>40%  семей имеют компьютеры из них 35%  подключены к интернету.</a:t>
            </a:r>
          </a:p>
          <a:p>
            <a:endParaRPr lang="ru-RU" dirty="0"/>
          </a:p>
        </p:txBody>
      </p:sp>
      <p:pic>
        <p:nvPicPr>
          <p:cNvPr id="3074" name="Picture 2" descr="C:\Documents and Settings\школа\Рабочий стол\Изображение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-642966"/>
            <a:ext cx="4000528" cy="2286000"/>
          </a:xfrm>
          <a:prstGeom prst="rect">
            <a:avLst/>
          </a:prstGeom>
          <a:noFill/>
        </p:spPr>
      </p:pic>
      <p:pic>
        <p:nvPicPr>
          <p:cNvPr id="3075" name="Picture 3" descr="C:\Program Files\xerox\nwwia\Проект\Проект\SAM_00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28860" cy="1857364"/>
          </a:xfrm>
          <a:prstGeom prst="rect">
            <a:avLst/>
          </a:prstGeom>
          <a:noFill/>
        </p:spPr>
      </p:pic>
      <p:pic>
        <p:nvPicPr>
          <p:cNvPr id="3077" name="Picture 5" descr="C:\Program Files\xerox\nwwia\Проект\Проект\201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16"/>
            <a:ext cx="2428859" cy="1785950"/>
          </a:xfrm>
          <a:prstGeom prst="rect">
            <a:avLst/>
          </a:prstGeom>
          <a:noFill/>
        </p:spPr>
      </p:pic>
      <p:pic>
        <p:nvPicPr>
          <p:cNvPr id="3079" name="Picture 7" descr="C:\Program Files\xerox\nwwia\Проект\Проект\DSC002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3380"/>
            <a:ext cx="242886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xerox\nwwia\Проект\Проект\get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7884" y="-1000156"/>
            <a:ext cx="2386002" cy="242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1643050"/>
            <a:ext cx="5357818" cy="52149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Работая над проектом, мы обратили внимание, что люди с болью воспринимают нынешнее состояние посёлка. Он находится за гранью выживания. Хочется, чтобы на наш посёлок обратили внимание. Здесь есть хорошие запасы леса (сырьевая база), есть люди, желающие процветания нашего посёлка. В лучшую сторону формируется инфраструктура (связь, выход к федеральной трасе, возможность пользования интернетом). </a:t>
            </a:r>
          </a:p>
          <a:p>
            <a:endParaRPr lang="ru-RU" dirty="0"/>
          </a:p>
        </p:txBody>
      </p:sp>
      <p:pic>
        <p:nvPicPr>
          <p:cNvPr id="2050" name="Picture 2" descr="C:\Documents and Settings\школа\Рабочий стол\Изображение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-857280"/>
            <a:ext cx="4143404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школа\Рабочий стол\Изображение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-428652"/>
            <a:ext cx="4714907" cy="2428892"/>
          </a:xfrm>
          <a:prstGeom prst="rect">
            <a:avLst/>
          </a:prstGeom>
          <a:noFill/>
        </p:spPr>
      </p:pic>
      <p:pic>
        <p:nvPicPr>
          <p:cNvPr id="1030" name="Picture 6" descr="C:\Documents and Settings\школа\Рабочий стол\Изображение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43512"/>
            <a:ext cx="3114676" cy="2286000"/>
          </a:xfrm>
          <a:prstGeom prst="rect">
            <a:avLst/>
          </a:prstGeom>
          <a:noFill/>
        </p:spPr>
      </p:pic>
      <p:pic>
        <p:nvPicPr>
          <p:cNvPr id="1029" name="Picture 5" descr="C:\Documents and Settings\школа\Рабочий стол\Изображение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143512"/>
            <a:ext cx="3114675" cy="2286000"/>
          </a:xfrm>
          <a:prstGeom prst="rect">
            <a:avLst/>
          </a:prstGeom>
          <a:noFill/>
        </p:spPr>
      </p:pic>
      <p:pic>
        <p:nvPicPr>
          <p:cNvPr id="1028" name="Picture 4" descr="C:\Documents and Settings\школа\Рабочий стол\Изображение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143512"/>
            <a:ext cx="2928926" cy="228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-857280"/>
            <a:ext cx="2485988" cy="1841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342424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Банников Артём (редактор текста, фото)</a:t>
            </a:r>
          </a:p>
          <a:p>
            <a:r>
              <a:rPr lang="ru-RU" dirty="0" smtClean="0"/>
              <a:t>Болохов Николай (монтаж слайдов, фото)</a:t>
            </a:r>
          </a:p>
          <a:p>
            <a:r>
              <a:rPr lang="ru-RU" dirty="0" smtClean="0"/>
              <a:t>Мотовичёв Николай (редактор текста, фото)</a:t>
            </a:r>
          </a:p>
          <a:p>
            <a:r>
              <a:rPr lang="ru-RU" dirty="0" smtClean="0"/>
              <a:t>Руководитель: учитель географии Сановская Л. В. </a:t>
            </a:r>
          </a:p>
          <a:p>
            <a:endParaRPr lang="ru-RU" dirty="0" smtClean="0"/>
          </a:p>
        </p:txBody>
      </p:sp>
      <p:pic>
        <p:nvPicPr>
          <p:cNvPr id="3075" name="Picture 3" descr="C:\Documents and Settings\школа\Рабочий стол\Проект\SAM_00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0438"/>
            <a:ext cx="3000364" cy="2286016"/>
          </a:xfrm>
          <a:prstGeom prst="rect">
            <a:avLst/>
          </a:prstGeom>
          <a:noFill/>
        </p:spPr>
      </p:pic>
      <p:pic>
        <p:nvPicPr>
          <p:cNvPr id="3077" name="Picture 5" descr="C:\Documents and Settings\школа\Рабочий стол\Проект\SAM_00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3500438"/>
            <a:ext cx="3000396" cy="2286016"/>
          </a:xfrm>
          <a:prstGeom prst="rect">
            <a:avLst/>
          </a:prstGeom>
          <a:noFill/>
        </p:spPr>
      </p:pic>
      <p:pic>
        <p:nvPicPr>
          <p:cNvPr id="1026" name="Picture 2" descr="C:\Documents and Settings\школа\Рабочий стол\SAM_00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04" y="3500438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xerox\nwwia\Проект\Проект\get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07233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928670"/>
            <a:ext cx="6400800" cy="56388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Тема: «Социальный портрет п.Оус»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Цели: 1.Познакомиться с социальным портретом своего посёлка.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2.Изучить занятость населения; культурную и спортивную жизнь.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3.Проследить демографическую ситуацию за десятилетие.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Задачи: 1. Научиться проводить социальный опрос населения.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2. Научиться обрабатывать полученную информацию в графиках, схемах, слайдах.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3. Научиться анализировать данную информацию и располагать её в нужной последовательности.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Documents and Settings\школа\Рабочий стол\Изображение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071670" cy="1142984"/>
          </a:xfrm>
          <a:prstGeom prst="rect">
            <a:avLst/>
          </a:prstGeom>
          <a:noFill/>
        </p:spPr>
      </p:pic>
      <p:pic>
        <p:nvPicPr>
          <p:cNvPr id="1034" name="Picture 10" descr="C:\Documents and Settings\школа\Рабочий стол\Изображение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071670" cy="1071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500174"/>
            <a:ext cx="7286644" cy="535782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/>
              <a:t>Дата основания п.Оус считается – 23.01.1961г. на основании статьи в газете «Северная звезда» Н.И.Конырева -главного инженера СМУ (из архивных данных) </a:t>
            </a:r>
          </a:p>
          <a:p>
            <a:pPr algn="l"/>
            <a:r>
              <a:rPr lang="ru-RU" dirty="0"/>
              <a:t>  </a:t>
            </a:r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/>
              <a:t>Председатели поселкового совета п.Оус</a:t>
            </a:r>
          </a:p>
          <a:p>
            <a:pPr algn="l"/>
            <a:r>
              <a:rPr lang="ru-RU" dirty="0"/>
              <a:t>1.Кропотина Клавдия Ивановна.</a:t>
            </a:r>
          </a:p>
          <a:p>
            <a:pPr algn="l"/>
            <a:r>
              <a:rPr lang="ru-RU" dirty="0"/>
              <a:t>2.Лыжечко Александр Николаевич.</a:t>
            </a:r>
          </a:p>
          <a:p>
            <a:pPr algn="l"/>
            <a:r>
              <a:rPr lang="ru-RU" dirty="0"/>
              <a:t>3.Распутин Анатолий Михайлович.</a:t>
            </a:r>
          </a:p>
          <a:p>
            <a:pPr algn="l"/>
            <a:r>
              <a:rPr lang="ru-RU" dirty="0"/>
              <a:t>4.Чикурова Вера Александровна.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</a:t>
            </a:r>
            <a:r>
              <a:rPr lang="ru-RU" dirty="0"/>
              <a:t>Нынешнее название – территория п.Оус в административном округе г.Ивдель.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Соответственно </a:t>
            </a:r>
            <a:r>
              <a:rPr lang="ru-RU" dirty="0"/>
              <a:t>и администраторов называют так:</a:t>
            </a:r>
          </a:p>
          <a:p>
            <a:pPr algn="l"/>
            <a:r>
              <a:rPr lang="ru-RU" dirty="0"/>
              <a:t>начальник территории Оус Изюров Виктор Геннадьевич </a:t>
            </a:r>
          </a:p>
          <a:p>
            <a:pPr algn="l"/>
            <a:r>
              <a:rPr lang="ru-RU" dirty="0"/>
              <a:t>секретарь – специалист Белокрылова Галина Николаевна.</a:t>
            </a:r>
          </a:p>
          <a:p>
            <a:pPr algn="l"/>
            <a:r>
              <a:rPr lang="ru-RU" dirty="0"/>
              <a:t>Символом нашего посёлка является ель, так как в наших лесах преобладают хвойные деревья. </a:t>
            </a:r>
          </a:p>
          <a:p>
            <a:endParaRPr lang="ru-RU" dirty="0"/>
          </a:p>
        </p:txBody>
      </p:sp>
      <p:pic>
        <p:nvPicPr>
          <p:cNvPr id="1030" name="Picture 6" descr="C:\Documents and Settings\школа\Рабочий стол\Проект\SAM_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2071670" cy="1428760"/>
          </a:xfrm>
          <a:prstGeom prst="rect">
            <a:avLst/>
          </a:prstGeom>
          <a:noFill/>
        </p:spPr>
      </p:pic>
      <p:pic>
        <p:nvPicPr>
          <p:cNvPr id="1032" name="Picture 8" descr="C:\Documents and Settings\школа\Рабочий стол\Проект\getImage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29264"/>
            <a:ext cx="2071670" cy="1428736"/>
          </a:xfrm>
          <a:prstGeom prst="rect">
            <a:avLst/>
          </a:prstGeom>
          <a:noFill/>
        </p:spPr>
      </p:pic>
      <p:pic>
        <p:nvPicPr>
          <p:cNvPr id="1035" name="Picture 11" descr="C:\Documents and Settings\школа\Рабочий стол\Проект\SAM_0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071670" cy="1571612"/>
          </a:xfrm>
          <a:prstGeom prst="rect">
            <a:avLst/>
          </a:prstGeom>
          <a:noFill/>
        </p:spPr>
      </p:pic>
      <p:pic>
        <p:nvPicPr>
          <p:cNvPr id="2050" name="Picture 2" descr="C:\Program Files\xerox\nwwia\Проект\Проект\a_e9e8b2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29066"/>
            <a:ext cx="2071670" cy="1500198"/>
          </a:xfrm>
          <a:prstGeom prst="rect">
            <a:avLst/>
          </a:prstGeom>
          <a:noFill/>
        </p:spPr>
      </p:pic>
      <p:pic>
        <p:nvPicPr>
          <p:cNvPr id="2051" name="Picture 3" descr="C:\Documents and Settings\школа\Рабочий стол\Изображение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-714404"/>
            <a:ext cx="5500725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Рабочий стол\Изображение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-428652"/>
            <a:ext cx="5000660" cy="1643050"/>
          </a:xfrm>
          <a:prstGeom prst="rect">
            <a:avLst/>
          </a:prstGeom>
          <a:noFill/>
        </p:spPr>
      </p:pic>
      <p:pic>
        <p:nvPicPr>
          <p:cNvPr id="1027" name="Picture 3" descr="C:\Documents and Settings\школа\Рабочий стол\Изображение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714356"/>
            <a:ext cx="3114675" cy="1214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424414"/>
            <a:ext cx="7143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1500174"/>
            <a:ext cx="6357950" cy="5214974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/>
              <a:t>На 1.09.2010г. численность посёлка составляла 1330 человек.</a:t>
            </a:r>
          </a:p>
          <a:p>
            <a:pPr algn="l"/>
            <a:endParaRPr lang="ru-RU" sz="1200" dirty="0" smtClean="0"/>
          </a:p>
          <a:p>
            <a:pPr algn="l"/>
            <a:r>
              <a:rPr lang="ru-RU" sz="1200" dirty="0" smtClean="0"/>
              <a:t>Пик численности населения пришёлся на 70-е годы. В 1975 году проживало 2941 человек. Люди приезжали на работу из других районов. Стояли в очереди на получение квартиры. У нас была экономическая стабильность. У рабочих леспромхоза были хорошие заработки. Оусский ЛПХ был в лидерах Российской Федерации. Экономическое положение и жизнь людей ухудшается в 90-е годы, с переходом на рыночную экономику. Стали меняться собственники ЛПХ, менялись названия предприятия, продавали оборудование. Сейчас называется ООО ЛПК «Урал Лобва», здесь трудоустроено 58 человек.</a:t>
            </a:r>
          </a:p>
          <a:p>
            <a:pPr algn="l"/>
            <a:endParaRPr lang="ru-RU" sz="1200" dirty="0" smtClean="0"/>
          </a:p>
          <a:p>
            <a:pPr algn="l"/>
            <a:r>
              <a:rPr lang="ru-RU" sz="1200" dirty="0" smtClean="0"/>
              <a:t>Экономическая нестабильность привела к быстрому понижению численности населения. Многие стали уезжать в поисках работы. Резко снизилась рождаемость и повысилась смертность.</a:t>
            </a:r>
          </a:p>
          <a:p>
            <a:pPr algn="l"/>
            <a:r>
              <a:rPr lang="ru-RU" sz="1200" dirty="0" smtClean="0"/>
              <a:t>Причинами роста смертности являлись:</a:t>
            </a:r>
          </a:p>
          <a:p>
            <a:pPr algn="l"/>
            <a:endParaRPr lang="ru-RU" sz="1200" dirty="0" smtClean="0"/>
          </a:p>
          <a:p>
            <a:pPr algn="l"/>
            <a:r>
              <a:rPr lang="ru-RU" sz="1200" dirty="0" smtClean="0"/>
              <a:t>1.Психологический стресс, вызванный распадом СССР и переходом на рыночную экономику. В первую очередь умирали люди (в основном мужчины) предпенсионного и пенсионного возроста.</a:t>
            </a:r>
          </a:p>
          <a:p>
            <a:pPr algn="l"/>
            <a:r>
              <a:rPr lang="ru-RU" sz="1200" dirty="0" smtClean="0"/>
              <a:t>2.Увеличелось количество людей пострадавших от отравления некачественного алкоголя и в криминальных разборках.</a:t>
            </a:r>
          </a:p>
          <a:p>
            <a:pPr algn="l"/>
            <a:r>
              <a:rPr lang="ru-RU" sz="1200" dirty="0" smtClean="0"/>
              <a:t>3.Ухудшилось медицинское обслуживание.</a:t>
            </a:r>
          </a:p>
          <a:p>
            <a:pPr algn="l"/>
            <a:r>
              <a:rPr lang="ru-RU" sz="1200" dirty="0" smtClean="0"/>
              <a:t>Демографические проблемы привели к сокращению детей как в дошкольном учреждении, так и в школе.</a:t>
            </a:r>
          </a:p>
          <a:p>
            <a:pPr algn="l"/>
            <a:endParaRPr lang="ru-RU" sz="1200" dirty="0" smtClean="0"/>
          </a:p>
          <a:p>
            <a:pPr algn="l"/>
            <a:r>
              <a:rPr lang="ru-RU" sz="1200" dirty="0" smtClean="0"/>
              <a:t>В последние годы ситуация стала изменяться к лучшему, повышается рождаемость и уже не хватает мест в садике, на очереди стоят 37 детей.                              Возрастной состав населения                                                                        0-6 лет 90 человек;6-18 лет 111ч; от 18 до 55-60лет 1130ч;пенсионеры-300ч.</a:t>
            </a:r>
          </a:p>
          <a:p>
            <a:endParaRPr lang="ru-RU" sz="1200" dirty="0" smtClean="0"/>
          </a:p>
          <a:p>
            <a:pPr algn="l"/>
            <a:r>
              <a:rPr lang="ru-RU" sz="1200" dirty="0" smtClean="0"/>
              <a:t> В настоящее время среди пенсионеров и группы от 40-60 лет преобладает женское население, а среди возрастных групп 0-6 и 6-18 преобладает мужское население. </a:t>
            </a:r>
            <a:endParaRPr lang="ru-RU" sz="1200" dirty="0"/>
          </a:p>
        </p:txBody>
      </p:sp>
      <p:pic>
        <p:nvPicPr>
          <p:cNvPr id="1028" name="Picture 4" descr="C:\Documents and Settings\школа\Рабочий стол\Проект\Рождаемость и сметрнос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04"/>
            <a:ext cx="2428892" cy="2558648"/>
          </a:xfrm>
          <a:prstGeom prst="rect">
            <a:avLst/>
          </a:prstGeom>
          <a:noFill/>
        </p:spPr>
      </p:pic>
      <p:pic>
        <p:nvPicPr>
          <p:cNvPr id="1029" name="Picture 5" descr="C:\Documents and Settings\школа\Рабочий стол\Проект\Демографическая ситуац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4"/>
            <a:ext cx="2214546" cy="2125530"/>
          </a:xfrm>
          <a:prstGeom prst="rect">
            <a:avLst/>
          </a:prstGeom>
          <a:noFill/>
        </p:spPr>
      </p:pic>
      <p:pic>
        <p:nvPicPr>
          <p:cNvPr id="1030" name="Picture 6" descr="C:\Documents and Settings\школа\Рабочий стол\13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42307"/>
            <a:ext cx="2500298" cy="181569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школа\Рабочий стол\Изображение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2249491" cy="1643074"/>
          </a:xfrm>
          <a:prstGeom prst="rect">
            <a:avLst/>
          </a:prstGeom>
          <a:noFill/>
        </p:spPr>
      </p:pic>
      <p:pic>
        <p:nvPicPr>
          <p:cNvPr id="2052" name="Picture 4" descr="C:\Documents and Settings\школа\Рабочий стол\Изображение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2214546" cy="1887536"/>
          </a:xfrm>
          <a:prstGeom prst="rect">
            <a:avLst/>
          </a:prstGeom>
          <a:noFill/>
        </p:spPr>
      </p:pic>
      <p:pic>
        <p:nvPicPr>
          <p:cNvPr id="2053" name="Picture 5" descr="C:\Documents and Settings\школа\Рабочий стол\Проект\SAM_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2143108" cy="1357322"/>
          </a:xfrm>
          <a:prstGeom prst="rect">
            <a:avLst/>
          </a:prstGeom>
          <a:noFill/>
        </p:spPr>
      </p:pic>
      <p:pic>
        <p:nvPicPr>
          <p:cNvPr id="2051" name="Picture 3" descr="C:\Documents and Settings\школа\Рабочий стол\Изображение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571744"/>
            <a:ext cx="2043998" cy="1500182"/>
          </a:xfrm>
          <a:prstGeom prst="rect">
            <a:avLst/>
          </a:prstGeom>
          <a:noFill/>
        </p:spPr>
      </p:pic>
      <p:pic>
        <p:nvPicPr>
          <p:cNvPr id="2050" name="Picture 2" descr="C:\Documents and Settings\школа\Рабочий стол\Изображение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57232"/>
            <a:ext cx="2285952" cy="15001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1500174"/>
            <a:ext cx="6429388" cy="450059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Трудоспособное население нашего посёлка трудится в лесной отрасли. Профессии имеют в основном такие, какие нужны для леса</a:t>
            </a:r>
            <a:r>
              <a:rPr lang="ru-RU" b="1" dirty="0" smtClean="0"/>
              <a:t>:</a:t>
            </a:r>
            <a:r>
              <a:rPr lang="ru-RU" dirty="0" smtClean="0"/>
              <a:t> тракторист, шофёр, лесник, вальщик, крановщик. Работают в ООО ЛПК «Урал-Лобва»; ЗАО «Строймонтаж», здесь занимается ремонтом газопровода. Уезжают работать вахтовым методом в Тюменскую область. 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Часть работают у предпринимателей на лесозаготовках и в коммерческих магазинах. Большинство женщин трудится в бюджетных учреждениях: школе, детском садике, аптеке, больнице, библиотеке, доме культуры, почте. В данных учреждениях сложились стабильные трудовые коллективы, которые трудятся с полной отдачей. </a:t>
            </a:r>
            <a:endParaRPr lang="ru-RU" dirty="0"/>
          </a:p>
        </p:txBody>
      </p:sp>
      <p:pic>
        <p:nvPicPr>
          <p:cNvPr id="16386" name="Picture 2" descr="C:\Documents and Settings\школа\Рабочий стол\Изображение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-714404"/>
            <a:ext cx="4214842" cy="2209801"/>
          </a:xfrm>
          <a:prstGeom prst="rect">
            <a:avLst/>
          </a:prstGeom>
          <a:noFill/>
        </p:spPr>
      </p:pic>
      <p:pic>
        <p:nvPicPr>
          <p:cNvPr id="16387" name="Picture 3" descr="C:\Documents and Settings\школа\Рабочий стол\Проект\DSC018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143108" cy="1483690"/>
          </a:xfrm>
          <a:prstGeom prst="rect">
            <a:avLst/>
          </a:prstGeom>
          <a:noFill/>
        </p:spPr>
      </p:pic>
      <p:pic>
        <p:nvPicPr>
          <p:cNvPr id="16388" name="Picture 4" descr="C:\Documents and Settings\школа\Рабочий стол\Проект\SAM_00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857364"/>
            <a:ext cx="2143108" cy="1263899"/>
          </a:xfrm>
          <a:prstGeom prst="rect">
            <a:avLst/>
          </a:prstGeom>
          <a:noFill/>
        </p:spPr>
      </p:pic>
      <p:pic>
        <p:nvPicPr>
          <p:cNvPr id="16391" name="Picture 7" descr="C:\Documents and Settings\школа\Рабочий стол\Проект\SAM_005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357562"/>
            <a:ext cx="2143108" cy="13060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школа\Рабочий стол\Изображени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000768"/>
            <a:ext cx="2143108" cy="1285884"/>
          </a:xfrm>
          <a:prstGeom prst="rect">
            <a:avLst/>
          </a:prstGeom>
          <a:noFill/>
        </p:spPr>
      </p:pic>
      <p:pic>
        <p:nvPicPr>
          <p:cNvPr id="4" name="Picture 3" descr="C:\Documents and Settings\школа\Рабочий стол\Изображение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2114543" cy="1214446"/>
          </a:xfrm>
          <a:prstGeom prst="rect">
            <a:avLst/>
          </a:prstGeom>
          <a:noFill/>
        </p:spPr>
      </p:pic>
      <p:pic>
        <p:nvPicPr>
          <p:cNvPr id="1029" name="Picture 5" descr="C:\Documents and Settings\школа\Рабочий стол\Изображение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2357390" cy="1500198"/>
          </a:xfrm>
          <a:prstGeom prst="rect">
            <a:avLst/>
          </a:prstGeom>
          <a:noFill/>
        </p:spPr>
      </p:pic>
      <p:pic>
        <p:nvPicPr>
          <p:cNvPr id="1028" name="Picture 4" descr="C:\Documents and Settings\школа\Рабочий стол\Изображение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18"/>
            <a:ext cx="2379692" cy="17465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"/>
            <a:ext cx="7772400" cy="1357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500174"/>
            <a:ext cx="6400800" cy="5357826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/>
              <a:t>Например стараниями библиотекарей Куликовой В. А. (стаж 17 лет) и Кропотиной Н. П. библиотека стала носителем информации и культуры. 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Заведующая почтой Калинина Т. Н. всегда посоветует как лучше оформить подписку. Пенсионеры благодарны Пономарёвой Т. за вовремя принесённую пенсию. Внимательно относится на приёме к больным  Кравчук Л.В.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В аптеке если не окажется нужных лекарств, то Дмитриева Л.А непременно закажет и успокоит пациента и скажет что нужное лекарство будет вовремя. 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Особый разговор о школе. Это настоящий центр образования, культуры, информации! Здесь трудятся замечательные педагоги со стажем от 15 до 40 и более лет. Руководит этим замечательным коллективом одна из лучших директоров города Ивделя Ямнова Л. В. </a:t>
            </a:r>
          </a:p>
          <a:p>
            <a:r>
              <a:rPr lang="ru-RU" dirty="0" smtClean="0"/>
              <a:t> Безработные                                                      </a:t>
            </a:r>
          </a:p>
          <a:p>
            <a:r>
              <a:rPr lang="ru-RU" dirty="0" smtClean="0"/>
              <a:t>40 человек приближенно равно 3% не могут трудоустроится  в основном женщины так как в посёлке трудно найти работу. Среди безработных есть и мужчины, которые не стремятся работать, живут за счёт случайных заработков</a:t>
            </a:r>
            <a:endParaRPr lang="ru-RU" dirty="0"/>
          </a:p>
        </p:txBody>
      </p:sp>
      <p:pic>
        <p:nvPicPr>
          <p:cNvPr id="17410" name="Picture 2" descr="C:\Documents and Settings\школа\Рабочий стол\Изображение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-714404"/>
            <a:ext cx="4572032" cy="1928826"/>
          </a:xfrm>
          <a:prstGeom prst="rect">
            <a:avLst/>
          </a:prstGeom>
          <a:noFill/>
        </p:spPr>
      </p:pic>
      <p:pic>
        <p:nvPicPr>
          <p:cNvPr id="17411" name="Picture 3" descr="C:\Documents and Settings\школа\Рабочий стол\Проект\SAM_00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86124"/>
            <a:ext cx="2143108" cy="1357322"/>
          </a:xfrm>
          <a:prstGeom prst="rect">
            <a:avLst/>
          </a:prstGeom>
          <a:noFill/>
        </p:spPr>
      </p:pic>
      <p:pic>
        <p:nvPicPr>
          <p:cNvPr id="17414" name="Picture 6" descr="C:\Documents and Settings\школа\Рабочий стол\Проект\SAM_00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643050"/>
            <a:ext cx="2143108" cy="1255574"/>
          </a:xfrm>
          <a:prstGeom prst="rect">
            <a:avLst/>
          </a:prstGeom>
          <a:noFill/>
        </p:spPr>
      </p:pic>
      <p:pic>
        <p:nvPicPr>
          <p:cNvPr id="1027" name="Picture 3" descr="C:\Documents and Settings\школа\Рабочий стол\SAM_00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" y="1"/>
            <a:ext cx="2159370" cy="1357297"/>
          </a:xfrm>
          <a:prstGeom prst="rect">
            <a:avLst/>
          </a:prstGeom>
          <a:noFill/>
        </p:spPr>
      </p:pic>
      <p:pic>
        <p:nvPicPr>
          <p:cNvPr id="1026" name="Picture 2" descr="C:\Documents and Settings\школа\Рабочий стол\SAM_00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00636"/>
            <a:ext cx="2143108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Documents and Settings\школа\Рабочий стол\Изображение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5786454"/>
            <a:ext cx="2571768" cy="1285884"/>
          </a:xfrm>
          <a:prstGeom prst="rect">
            <a:avLst/>
          </a:prstGeom>
          <a:noFill/>
        </p:spPr>
      </p:pic>
      <p:pic>
        <p:nvPicPr>
          <p:cNvPr id="2054" name="Picture 6" descr="C:\Documents and Settings\школа\Рабочий стол\Изображение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2349524" cy="1285884"/>
          </a:xfrm>
          <a:prstGeom prst="rect">
            <a:avLst/>
          </a:prstGeom>
          <a:noFill/>
        </p:spPr>
      </p:pic>
      <p:pic>
        <p:nvPicPr>
          <p:cNvPr id="2052" name="Picture 4" descr="C:\Documents and Settings\школа\Рабочий стол\Изображение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2257451" cy="1656845"/>
          </a:xfrm>
          <a:prstGeom prst="rect">
            <a:avLst/>
          </a:prstGeom>
          <a:noFill/>
        </p:spPr>
      </p:pic>
      <p:pic>
        <p:nvPicPr>
          <p:cNvPr id="2050" name="Picture 2" descr="C:\Documents and Settings\школа\Рабочий стол\Изображение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-500090"/>
            <a:ext cx="4643469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>
            <a:off x="2786050" y="-188595"/>
            <a:ext cx="464347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1000108"/>
            <a:ext cx="6500826" cy="5572164"/>
          </a:xfrm>
        </p:spPr>
        <p:txBody>
          <a:bodyPr>
            <a:noAutofit/>
          </a:bodyPr>
          <a:lstStyle/>
          <a:p>
            <a:pPr algn="l"/>
            <a:r>
              <a:rPr lang="ru-RU" sz="1100" dirty="0" smtClean="0"/>
              <a:t>Предприниматели- это элита нашего посёлка. Они являются основными работодателями, а также спонсорами многих мероприятий.                   Лесоразработками занимаются: Ершов Анатолий Аркадьевич и Цыбуленко Владимир Васильевич- предприятие ООО «Уралсевер лес».Молчанов Владимир Вячеславович возглавляет предприятие ООО «Промстрой лес».  Данные предприятия поставляют на рынок деловую древесину, доски. Жители покупают для своиз нужд доски разного сортимента: штакетник, опилки, дрова. Петрашенец Юрий Васильевич построил пилорамму и будет поставлять на рынок различный строительный материал. </a:t>
            </a:r>
            <a:r>
              <a:rPr lang="ru-RU" sz="1100" dirty="0" err="1" smtClean="0"/>
              <a:t>Владельци</a:t>
            </a:r>
            <a:r>
              <a:rPr lang="ru-RU" sz="1100" dirty="0" smtClean="0"/>
              <a:t> </a:t>
            </a:r>
            <a:r>
              <a:rPr lang="ru-RU" sz="1100" dirty="0" err="1" smtClean="0"/>
              <a:t>комерческих</a:t>
            </a:r>
            <a:r>
              <a:rPr lang="ru-RU" sz="1100" dirty="0" smtClean="0"/>
              <a:t>  магазинов являются:                                                Ершова Валентина (1 магазин)   Орловы Сергей и Наталья (3 магазина)                                                               </a:t>
            </a:r>
            <a:r>
              <a:rPr lang="ru-RU" sz="1100" dirty="0" err="1" smtClean="0"/>
              <a:t>Вовченко</a:t>
            </a:r>
            <a:r>
              <a:rPr lang="ru-RU" sz="1100" dirty="0" smtClean="0"/>
              <a:t> Александр Вера (1 магазин) Авдонин Михаил и Ирина (1 Магазин)                                                            </a:t>
            </a:r>
            <a:r>
              <a:rPr lang="ru-RU" sz="1100" dirty="0" err="1" smtClean="0"/>
              <a:t>Мотовичевы</a:t>
            </a:r>
            <a:r>
              <a:rPr lang="ru-RU" sz="1100" dirty="0" smtClean="0"/>
              <a:t> Сергей и Людмила (2 магазина)В их магазинах работают продавцы, технички, сторожа, шофёры, грузчики. Индивидуальные предприниматели занятые в торговле:  Наумова Алёна, Синицына Надежда, </a:t>
            </a:r>
            <a:r>
              <a:rPr lang="ru-RU" sz="1100" dirty="0" err="1" smtClean="0"/>
              <a:t>Кропотина</a:t>
            </a:r>
            <a:r>
              <a:rPr lang="ru-RU" sz="1100" dirty="0" smtClean="0"/>
              <a:t> Зинаида Федоровна. Некоторые мужчины, </a:t>
            </a:r>
            <a:r>
              <a:rPr lang="ru-RU" sz="1100" dirty="0" err="1" smtClean="0"/>
              <a:t>имеюшие</a:t>
            </a:r>
            <a:r>
              <a:rPr lang="ru-RU" sz="1100" dirty="0" smtClean="0"/>
              <a:t> свои автомобили занимаются извозом как людей так и различных грузов. Предприниматели являются спонсорами спортивных соревнований, культурных мероприятий. У людей нашего посёлка в основном среднее или </a:t>
            </a:r>
            <a:r>
              <a:rPr lang="ru-RU" sz="1100" dirty="0" err="1" smtClean="0"/>
              <a:t>среднеспециальное</a:t>
            </a:r>
            <a:r>
              <a:rPr lang="ru-RU" sz="1100" dirty="0" smtClean="0"/>
              <a:t> образование. Высшее образование имеют учителя школы (15 чел.)        Предприниматели: Ершов А.А и Ершова В. Многие из рабочих учатся заочно, ездят на курсы по повышению квалификации.   </a:t>
            </a:r>
          </a:p>
          <a:p>
            <a:pPr algn="l"/>
            <a:r>
              <a:rPr lang="ru-RU" sz="1100" dirty="0" smtClean="0"/>
              <a:t> Ершов Анатолий Аркадьевич один из первых, который стал заниматься лесоразработками и лесопилением в 1992г. В его деле ему помогает напарник Цыбуленко Владимир Васильевич.                                                                        На их предприятии работает около 70 человек, количество работающих меняется в большую и меньшую сторону. Ершова Анатолия Аркадьевича уважают за умелую организацию труда и он даёт возможность прилично зарабатывать. Он возглавляет пожарную часть в п.Оус и отделение МЧС. Его жена Валентина занимается организацией торговли. Старшие дети успешно получают высшее образование. Дочь Таня также работает предпринимателем, а сын учится в Лесной академии.                                                  Необходимыми товарами редкого назначения снабжают предприниматели супруги Орловы. Они имеют три магазина, два из них- промышленные, здесь можно купить начиная от гвоздя и до стиральных машин.                                 Опытным предпринимателем является </a:t>
            </a:r>
            <a:r>
              <a:rPr lang="ru-RU" sz="1100" dirty="0" err="1" smtClean="0"/>
              <a:t>Ячник</a:t>
            </a:r>
            <a:r>
              <a:rPr lang="ru-RU" sz="1100" dirty="0" smtClean="0"/>
              <a:t> Ольга- парикмахер.                      Трудности с которыми сталкиваются предприниматели, это оформление документов и аренда </a:t>
            </a:r>
            <a:r>
              <a:rPr lang="ru-RU" sz="1100" dirty="0" err="1" smtClean="0"/>
              <a:t>помешения</a:t>
            </a:r>
            <a:r>
              <a:rPr lang="ru-RU" sz="1100" dirty="0" smtClean="0"/>
              <a:t>.   </a:t>
            </a:r>
          </a:p>
          <a:p>
            <a:r>
              <a:rPr lang="ru-RU" sz="1100" dirty="0" smtClean="0"/>
              <a:t> </a:t>
            </a:r>
            <a:endParaRPr lang="ru-RU" sz="1100" dirty="0"/>
          </a:p>
        </p:txBody>
      </p:sp>
      <p:pic>
        <p:nvPicPr>
          <p:cNvPr id="2051" name="Picture 3" descr="C:\Program Files\xerox\nwwia\Проект\Проект\SAM_0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357422" cy="1785926"/>
          </a:xfrm>
          <a:prstGeom prst="rect">
            <a:avLst/>
          </a:prstGeom>
          <a:noFill/>
        </p:spPr>
      </p:pic>
      <p:pic>
        <p:nvPicPr>
          <p:cNvPr id="2053" name="Picture 5" descr="C:\Program Files\xerox\nwwia\Проект\Проект\SAM_0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14554"/>
            <a:ext cx="2357422" cy="1714511"/>
          </a:xfrm>
          <a:prstGeom prst="rect">
            <a:avLst/>
          </a:prstGeom>
          <a:noFill/>
        </p:spPr>
      </p:pic>
      <p:pic>
        <p:nvPicPr>
          <p:cNvPr id="2055" name="Picture 7" descr="C:\Program Files\xerox\nwwia\Проект\Проект\SAM_00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50016" y="4107677"/>
            <a:ext cx="1857387" cy="235742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школа\Рабочий стол\Изображение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5929330"/>
            <a:ext cx="2757485" cy="1214430"/>
          </a:xfrm>
          <a:prstGeom prst="rect">
            <a:avLst/>
          </a:prstGeom>
          <a:noFill/>
        </p:spPr>
      </p:pic>
      <p:pic>
        <p:nvPicPr>
          <p:cNvPr id="3079" name="Picture 7" descr="C:\Documents and Settings\школа\Рабочий стол\Изображение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3429000"/>
            <a:ext cx="2714612" cy="1357322"/>
          </a:xfrm>
          <a:prstGeom prst="rect">
            <a:avLst/>
          </a:prstGeom>
          <a:noFill/>
        </p:spPr>
      </p:pic>
      <p:pic>
        <p:nvPicPr>
          <p:cNvPr id="3077" name="Picture 5" descr="C:\Documents and Settings\школа\Рабочий стол\Изображение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2257453" cy="142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-357214"/>
            <a:ext cx="5600712" cy="1714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214422"/>
            <a:ext cx="6400800" cy="5357826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/>
              <a:t>В нашей школе не только учат, но здесь проводятся различные культурные мероприятия. Стала уже традицией, что день пожилого человека осенью отмечается в школе. В школьной столовой для пожилых людей коллектив педагогов готовит праздничный концерт и мероприятия под руководством Ямновой Л.В. Благодаря организаторам Тупицыной Т.К, Шрамковой А.П., музыкальному работнику Петрошенец   Н.В.У нас  проводятся: литературные вечера, деревенские посиделки, праздничные вечера. Работают кружки:</a:t>
            </a:r>
          </a:p>
          <a:p>
            <a:pPr algn="l"/>
            <a:r>
              <a:rPr lang="ru-RU" sz="1200" dirty="0" smtClean="0"/>
              <a:t>«Танцевальный» - руководитель Тупицына Т.К</a:t>
            </a:r>
          </a:p>
          <a:p>
            <a:pPr algn="l"/>
            <a:r>
              <a:rPr lang="ru-RU" sz="1200" dirty="0" smtClean="0"/>
              <a:t>«Юный художник» - Ямнова Л.В</a:t>
            </a:r>
          </a:p>
          <a:p>
            <a:pPr algn="l"/>
            <a:r>
              <a:rPr lang="ru-RU" sz="1200" dirty="0" smtClean="0"/>
              <a:t>«Рукодельницы» - Кирилина Г.П</a:t>
            </a:r>
          </a:p>
          <a:p>
            <a:pPr algn="l"/>
            <a:r>
              <a:rPr lang="ru-RU" sz="1200" dirty="0" smtClean="0"/>
              <a:t>«Музыкальные руководители вокала» - Петрошенец Н.В и Мотырева И.В</a:t>
            </a:r>
          </a:p>
          <a:p>
            <a:pPr algn="l"/>
            <a:r>
              <a:rPr lang="ru-RU" sz="1200" dirty="0" smtClean="0"/>
              <a:t>Школьный коллектив уже много лет работают по народному творчеству. К данной работе привлекаются жители нашего посёлка , те кто играет на музыкальных инструментах и поет.</a:t>
            </a:r>
          </a:p>
          <a:p>
            <a:pPr algn="l"/>
            <a:r>
              <a:rPr lang="ru-RU" sz="1200" dirty="0" smtClean="0"/>
              <a:t>Школьный коллектив является активным участником в смотрах художественной самодеятельности г. Ивделя. Учащиеся ежегодно участвуют в конкурсе « Маленькие звёзды» и занимают призовые места (вокал и танцы)  </a:t>
            </a:r>
          </a:p>
          <a:p>
            <a:pPr algn="l"/>
            <a:r>
              <a:rPr lang="ru-RU" sz="1200" dirty="0" smtClean="0"/>
              <a:t>В нашем посёлке есть «ДК Таёжник», где всегда открыты двери. Учащиеся после школы спешат в ДК . Там работают кружки: вокальный, танцевальный, мастер и мастерица. Работает клуб «Подросток» где подростки посещают кружки: настольный теннис, шашки, шахматы, проводятся конкурсы и турниры.</a:t>
            </a:r>
          </a:p>
          <a:p>
            <a:pPr algn="l"/>
            <a:r>
              <a:rPr lang="ru-RU" sz="1200" dirty="0" smtClean="0"/>
              <a:t> Работой руководят Тюзина Л.Л – директор «ДК Таёжник»</a:t>
            </a:r>
          </a:p>
          <a:p>
            <a:pPr algn="l"/>
            <a:r>
              <a:rPr lang="ru-RU" sz="1200" dirty="0" smtClean="0"/>
              <a:t>Культмассовые работники – Мотовичёва Л.В; Тупицына Т.К.</a:t>
            </a:r>
          </a:p>
          <a:p>
            <a:pPr algn="l"/>
            <a:r>
              <a:rPr lang="ru-RU" sz="1200" dirty="0" smtClean="0"/>
              <a:t>В «ДК Таёжник» также проводят вечера «Кому за…», для пожилых людей – «Посиделки», «Капустники».Проводятся юбилей и дни рождения. Надолго запоминаются праздники «Проводы белых ночей», «День молодёжи», «Масленица», «День защиты детей», «Новый год». Дети вокальных и танцевальных кружках и участвуют в конкурсе «Маленькая звезда»</a:t>
            </a:r>
          </a:p>
          <a:p>
            <a:pPr algn="l"/>
            <a:r>
              <a:rPr lang="ru-RU" sz="1200" dirty="0" smtClean="0"/>
              <a:t>В ДК кружки посещают учащиеся 3-11 кл. Коллектив ДК участвует в смотрах и конкурсах г. Ивделя</a:t>
            </a:r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pPr algn="l"/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 </a:t>
            </a:r>
            <a:endParaRPr lang="ru-RU" sz="1200" dirty="0"/>
          </a:p>
        </p:txBody>
      </p:sp>
      <p:pic>
        <p:nvPicPr>
          <p:cNvPr id="3075" name="Picture 3" descr="C:\Documents and Settings\школа\Рабочий стол\Изображение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-714404"/>
            <a:ext cx="4175143" cy="1928826"/>
          </a:xfrm>
          <a:prstGeom prst="rect">
            <a:avLst/>
          </a:prstGeom>
          <a:noFill/>
        </p:spPr>
      </p:pic>
      <p:pic>
        <p:nvPicPr>
          <p:cNvPr id="3076" name="Picture 4" descr="C:\Documents and Settings\школа\Рабочий стол\Проект\SAM_0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54837" cy="1714488"/>
          </a:xfrm>
          <a:prstGeom prst="rect">
            <a:avLst/>
          </a:prstGeom>
          <a:noFill/>
        </p:spPr>
      </p:pic>
      <p:pic>
        <p:nvPicPr>
          <p:cNvPr id="3078" name="Picture 6" descr="C:\Documents and Settings\школа\Рабочий стол\Проект\SAM_00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3116"/>
            <a:ext cx="2500298" cy="1774431"/>
          </a:xfrm>
          <a:prstGeom prst="rect">
            <a:avLst/>
          </a:prstGeom>
          <a:noFill/>
        </p:spPr>
      </p:pic>
      <p:pic>
        <p:nvPicPr>
          <p:cNvPr id="1026" name="Picture 2" descr="C:\Documents and Settings\школа\Рабочий стол\SAM_00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357695"/>
            <a:ext cx="257173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школа\Рабочий стол\Изображение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785794"/>
            <a:ext cx="2386020" cy="1728784"/>
          </a:xfrm>
          <a:prstGeom prst="rect">
            <a:avLst/>
          </a:prstGeom>
          <a:noFill/>
        </p:spPr>
      </p:pic>
      <p:pic>
        <p:nvPicPr>
          <p:cNvPr id="5123" name="Picture 3" descr="C:\Documents and Settings\школа\Рабочий стол\Изображение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071810"/>
            <a:ext cx="2232754" cy="1433510"/>
          </a:xfrm>
          <a:prstGeom prst="rect">
            <a:avLst/>
          </a:prstGeom>
          <a:noFill/>
        </p:spPr>
      </p:pic>
      <p:pic>
        <p:nvPicPr>
          <p:cNvPr id="5122" name="Picture 2" descr="C:\Documents and Settings\школа\Рабочий стол\Изображение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54"/>
            <a:ext cx="1857356" cy="16430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-785842"/>
            <a:ext cx="3171820" cy="3143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428736"/>
            <a:ext cx="7072330" cy="542926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/>
              <a:t>Центрами спортивной жизни у нас являются школа и спорткомплекс. Нашей школе повезло с учителем физкультуры - Дрелинг Т.Н. Её педагогический стаж- 32 года. Она воспитала многих спортсменов: лыжников, баскетболистов, волейболистов, также спортсменов по лёгкой атлетике настольному теннису. Команды оусской школы выступали в соревнованиях как на городском уровне, так и на областных соревнованиях. В настоящее время у нас есть очень сильная волейбольная команда с капитаном Тюлькиным К. Под руководством Т.Н. Дрелинг проводятся различные спортивные мероприятия, например осенний кросс, «Лыжня России», дни здоровья, игра «Зарница». В данных мероприятиях принимает и взрослое население. Закончив школу наши спортсмены продолжают заниматься спортом и дальше.                                                                                                                                              Один из учеников Т.Н. Дрелинг сейчас возглавляет работу в спортивном комплексе – это Банников Геннадий Николаевич. Надо отметить, что данный комплекс – это гордость нашего посёлка. Здесь работают волейбольные и футбольные секции. Волейбольную секцию ведёт Банников Г.Н. Футбольную секцию ведёт Шпагин В.П. Спортсмены защищают честь нашего посёлка и нашей школы. </a:t>
            </a:r>
            <a:endParaRPr lang="ru-RU" dirty="0"/>
          </a:p>
        </p:txBody>
      </p:sp>
      <p:pic>
        <p:nvPicPr>
          <p:cNvPr id="1026" name="Picture 2" descr="C:\Documents and Settings\школа\Рабочий стол\Изображение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-642966"/>
            <a:ext cx="5053035" cy="2000264"/>
          </a:xfrm>
          <a:prstGeom prst="rect">
            <a:avLst/>
          </a:prstGeom>
          <a:noFill/>
        </p:spPr>
      </p:pic>
      <p:pic>
        <p:nvPicPr>
          <p:cNvPr id="1028" name="Picture 4" descr="C:\Program Files\xerox\nwwia\Проект\Проект\DSC002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285754" y="4286258"/>
            <a:ext cx="2357427" cy="1785919"/>
          </a:xfrm>
          <a:prstGeom prst="rect">
            <a:avLst/>
          </a:prstGeom>
          <a:noFill/>
        </p:spPr>
      </p:pic>
      <p:pic>
        <p:nvPicPr>
          <p:cNvPr id="1030" name="Picture 6" descr="C:\Program Files\xerox\nwwia\Проект\Проект\DSC002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85926"/>
            <a:ext cx="1857356" cy="1785950"/>
          </a:xfrm>
          <a:prstGeom prst="rect">
            <a:avLst/>
          </a:prstGeom>
          <a:noFill/>
        </p:spPr>
      </p:pic>
      <p:pic>
        <p:nvPicPr>
          <p:cNvPr id="1032" name="Picture 8" descr="C:\Documents and Settings\школа\Рабочий стол\Проект\SAM_00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857356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1900</Words>
  <Application>Microsoft Office PowerPoint</Application>
  <PresentationFormat>Экран (4:3)</PresentationFormat>
  <Paragraphs>97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по географии. Тема: Социальный портрет посёлка  Оус  2010г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Оус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Оус</cp:lastModifiedBy>
  <cp:revision>52</cp:revision>
  <dcterms:created xsi:type="dcterms:W3CDTF">2010-10-07T08:08:18Z</dcterms:created>
  <dcterms:modified xsi:type="dcterms:W3CDTF">2010-10-28T06:04:00Z</dcterms:modified>
</cp:coreProperties>
</file>