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361" r:id="rId2"/>
    <p:sldId id="324" r:id="rId3"/>
    <p:sldId id="321" r:id="rId4"/>
    <p:sldId id="350" r:id="rId5"/>
    <p:sldId id="318" r:id="rId6"/>
    <p:sldId id="322" r:id="rId7"/>
    <p:sldId id="336" r:id="rId8"/>
    <p:sldId id="309" r:id="rId9"/>
    <p:sldId id="357" r:id="rId10"/>
    <p:sldId id="305" r:id="rId11"/>
    <p:sldId id="306" r:id="rId12"/>
    <p:sldId id="356" r:id="rId13"/>
    <p:sldId id="334" r:id="rId14"/>
    <p:sldId id="34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4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4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4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4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0000CC"/>
    <a:srgbClr val="FF0000"/>
    <a:srgbClr val="000000"/>
    <a:srgbClr val="000066"/>
    <a:srgbClr val="FF0066"/>
    <a:srgbClr val="CC9900"/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757" autoAdjust="0"/>
    <p:restoredTop sz="94658" autoAdjust="0"/>
  </p:normalViewPr>
  <p:slideViewPr>
    <p:cSldViewPr>
      <p:cViewPr>
        <p:scale>
          <a:sx n="90" d="100"/>
          <a:sy n="90" d="100"/>
        </p:scale>
        <p:origin x="-1146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7758113" y="1463675"/>
            <a:ext cx="16902113" cy="10795000"/>
            <a:chOff x="-4887" y="922"/>
            <a:chExt cx="10647" cy="6800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4979 w 43200"/>
                <a:gd name="T3" fmla="*/ 266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469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5"/>
            <a:ext cx="5638800" cy="1038225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>
                <a:latin typeface="+mn-lt"/>
              </a:defRPr>
            </a:lvl2pPr>
          </a:lstStyle>
          <a:p>
            <a:pPr lvl="1">
              <a:defRPr/>
            </a:pPr>
            <a:fld id="{14A670AE-DC77-4F91-A07A-94DEEA6F1F47}" type="slidenum">
              <a:rPr lang="ru-RU"/>
              <a:pPr lvl="1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108948CE-1B93-4B59-8A1B-18403F84A61F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379A7343-5797-46AC-B7F1-0298364F1A9A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924CD214-B442-4B22-A7C9-9D2C09B4AF63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5025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5025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BF4D5DA8-B7E4-4011-8D79-3F2D3F90495C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2625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55351A68-3A39-4E6B-8E87-9FE01B9A1A02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2625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5025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2625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83C6365E-E914-4DBC-9D8C-79830B76BD96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2625" y="609600"/>
            <a:ext cx="8080375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74A7D6D-ADE7-474C-A461-D4142E33FCC1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5025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5025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3FFB0EC-61FD-491E-9F6B-B0EEE5B1EE26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2625" y="1981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2625" y="41148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BF1B64F3-C3BD-4DA1-96A4-3DEFFCFA8667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112287E-C0A2-410B-BED3-6B8DA4C5024D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0BF4100F-E5B7-4D44-82FE-AFC28618DF52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50009882-9653-4ACF-98AF-3C2CA207E3B3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87B086F7-118C-4B9C-807F-05A218904E8E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1CA017B0-1595-4554-A66F-D592BA888761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BB8C69C5-9157-48DC-9555-9CCF030E3C78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FDCA3F6F-118E-413E-A6B6-EE448DAD0678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D1794FF6-2A99-413C-86FE-0F5D862E6085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113667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68" name="Arc 4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1600 w 43200"/>
                <a:gd name="T3" fmla="*/ 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36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6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67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>
              <a:defRPr kumimoji="0" sz="1400">
                <a:latin typeface="+mj-lt"/>
              </a:defRPr>
            </a:lvl2pPr>
          </a:lstStyle>
          <a:p>
            <a:pPr lvl="1">
              <a:defRPr/>
            </a:pPr>
            <a:fld id="{09DBC7F0-B216-4352-A27C-C10F66B23E1B}" type="slidenum">
              <a:rPr lang="ru-RU"/>
              <a:pPr lvl="1"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180" r:id="rId1"/>
    <p:sldLayoutId id="2147486181" r:id="rId2"/>
    <p:sldLayoutId id="2147486182" r:id="rId3"/>
    <p:sldLayoutId id="2147486183" r:id="rId4"/>
    <p:sldLayoutId id="2147486184" r:id="rId5"/>
    <p:sldLayoutId id="2147486185" r:id="rId6"/>
    <p:sldLayoutId id="2147486186" r:id="rId7"/>
    <p:sldLayoutId id="2147486187" r:id="rId8"/>
    <p:sldLayoutId id="2147486188" r:id="rId9"/>
    <p:sldLayoutId id="2147486189" r:id="rId10"/>
    <p:sldLayoutId id="2147486190" r:id="rId11"/>
    <p:sldLayoutId id="2147486191" r:id="rId12"/>
    <p:sldLayoutId id="2147486192" r:id="rId13"/>
    <p:sldLayoutId id="2147486193" r:id="rId14"/>
    <p:sldLayoutId id="2147486194" r:id="rId15"/>
    <p:sldLayoutId id="2147486195" r:id="rId16"/>
    <p:sldLayoutId id="2147486196" r:id="rId17"/>
    <p:sldLayoutId id="2147486197" r:id="rId18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Рисунок 6" descr="Рисунок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WordArt 5"/>
          <p:cNvSpPr>
            <a:spLocks noChangeArrowheads="1" noChangeShapeType="1" noTextEdit="1"/>
          </p:cNvSpPr>
          <p:nvPr/>
        </p:nvSpPr>
        <p:spPr bwMode="auto">
          <a:xfrm>
            <a:off x="0" y="260350"/>
            <a:ext cx="8510588" cy="8651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6632"/>
            <a:ext cx="8784976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1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3493" name="Rectangle 1"/>
          <p:cNvSpPr>
            <a:spLocks noChangeArrowheads="1"/>
          </p:cNvSpPr>
          <p:nvPr/>
        </p:nvSpPr>
        <p:spPr bwMode="auto">
          <a:xfrm>
            <a:off x="785813" y="214313"/>
            <a:ext cx="7358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280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388" y="0"/>
            <a:ext cx="8569325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b="1" dirty="0">
              <a:solidFill>
                <a:srgbClr val="0000CC"/>
              </a:solidFill>
            </a:endParaRPr>
          </a:p>
          <a:p>
            <a:pPr>
              <a:defRPr/>
            </a:pPr>
            <a:endParaRPr lang="ru-RU" b="1" dirty="0">
              <a:solidFill>
                <a:srgbClr val="0000CC"/>
              </a:solidFill>
            </a:endParaRPr>
          </a:p>
          <a:p>
            <a:pPr>
              <a:defRPr/>
            </a:pPr>
            <a:endParaRPr lang="ru-RU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63495" name="WordArt 7"/>
          <p:cNvSpPr>
            <a:spLocks noChangeArrowheads="1" noChangeShapeType="1" noTextEdit="1"/>
          </p:cNvSpPr>
          <p:nvPr/>
        </p:nvSpPr>
        <p:spPr bwMode="auto">
          <a:xfrm>
            <a:off x="250825" y="333375"/>
            <a:ext cx="8713788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12700">
                <a:solidFill>
                  <a:srgbClr val="1801B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3496" name="Прямоугольник 11"/>
          <p:cNvSpPr>
            <a:spLocks noChangeArrowheads="1"/>
          </p:cNvSpPr>
          <p:nvPr/>
        </p:nvSpPr>
        <p:spPr bwMode="auto">
          <a:xfrm>
            <a:off x="-323850" y="549275"/>
            <a:ext cx="92884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200" b="1">
              <a:solidFill>
                <a:srgbClr val="FF0000"/>
              </a:solidFill>
            </a:endParaRPr>
          </a:p>
        </p:txBody>
      </p:sp>
      <p:pic>
        <p:nvPicPr>
          <p:cNvPr id="63498" name="Рисунок 14" descr="IMG_4627.jpg"/>
          <p:cNvPicPr>
            <a:picLocks noChangeAspect="1"/>
          </p:cNvPicPr>
          <p:nvPr/>
        </p:nvPicPr>
        <p:blipFill>
          <a:blip r:embed="rId3" cstate="print"/>
          <a:srcRect r="18182"/>
          <a:stretch>
            <a:fillRect/>
          </a:stretch>
        </p:blipFill>
        <p:spPr bwMode="auto">
          <a:xfrm>
            <a:off x="1547664" y="260648"/>
            <a:ext cx="5831880" cy="391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79512" y="4077072"/>
            <a:ext cx="849694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Презентацию составила </a:t>
            </a:r>
            <a:r>
              <a:rPr lang="ru-RU" sz="32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учитель нач</a:t>
            </a: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альных</a:t>
            </a:r>
            <a:r>
              <a:rPr lang="ru-RU" sz="32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классов МКОУСОШ № 11 п.Оус</a:t>
            </a:r>
          </a:p>
          <a:p>
            <a:pPr algn="ctr"/>
            <a:r>
              <a:rPr lang="ru-RU" sz="32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Нохрина Светлана Николаевна. ( Первая</a:t>
            </a:r>
          </a:p>
          <a:p>
            <a:pPr algn="ctr"/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квалификационная категория, стаж работы 22 года.)     2012 г.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3" descr="Рисунок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WordArt 5"/>
          <p:cNvSpPr>
            <a:spLocks noChangeArrowheads="1" noChangeShapeType="1" noTextEdit="1"/>
          </p:cNvSpPr>
          <p:nvPr/>
        </p:nvSpPr>
        <p:spPr bwMode="auto">
          <a:xfrm>
            <a:off x="0" y="260350"/>
            <a:ext cx="8510588" cy="8651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0"/>
            <a:ext cx="8856984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Актуальность темы:</a:t>
            </a:r>
          </a:p>
          <a:p>
            <a:pPr algn="ctr">
              <a:defRPr/>
            </a:pPr>
            <a:endParaRPr lang="ru-RU" sz="2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ru-RU" sz="2800" dirty="0">
                <a:solidFill>
                  <a:schemeClr val="accent5">
                    <a:lumMod val="25000"/>
                  </a:schemeClr>
                </a:solidFill>
              </a:rPr>
              <a:t>. </a:t>
            </a:r>
            <a:endParaRPr lang="ru-RU" sz="2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5">
                  <a:lumMod val="25000"/>
                </a:schemeClr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8677" name="Rectangle 8"/>
          <p:cNvSpPr>
            <a:spLocks noChangeArrowheads="1"/>
          </p:cNvSpPr>
          <p:nvPr/>
        </p:nvSpPr>
        <p:spPr bwMode="auto">
          <a:xfrm>
            <a:off x="250825" y="211138"/>
            <a:ext cx="8569325" cy="606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/>
            <a:endParaRPr lang="ru-RU" sz="1400" b="1" dirty="0">
              <a:solidFill>
                <a:srgbClr val="000000"/>
              </a:solidFill>
              <a:cs typeface="Times New Roman" pitchFamily="18" charset="0"/>
            </a:endParaRPr>
          </a:p>
          <a:p>
            <a:pPr indent="457200" algn="just"/>
            <a:endParaRPr lang="ru-RU" sz="2200" b="1" dirty="0">
              <a:solidFill>
                <a:srgbClr val="000000"/>
              </a:solidFill>
              <a:cs typeface="Times New Roman" pitchFamily="18" charset="0"/>
            </a:endParaRPr>
          </a:p>
          <a:p>
            <a:pPr indent="457200" algn="just"/>
            <a:r>
              <a:rPr lang="ru-RU" sz="3200" b="1" dirty="0">
                <a:solidFill>
                  <a:srgbClr val="0000CC"/>
                </a:solidFill>
                <a:cs typeface="Times New Roman" pitchFamily="18" charset="0"/>
              </a:rPr>
              <a:t>Исторически сложилось так, что любовь к Родине, патриотизм во все времена в Российском государстве были чертой национального характера. Но в силу последних перемен все более заметной стала утрата нашим обществом традиционного российского патриотического сознания.</a:t>
            </a:r>
            <a:endParaRPr lang="ru-RU" sz="3200" b="1" dirty="0">
              <a:solidFill>
                <a:srgbClr val="0000CC"/>
              </a:solidFill>
            </a:endParaRPr>
          </a:p>
          <a:p>
            <a:pPr indent="457200" algn="just" eaLnBrk="0" hangingPunct="0"/>
            <a:r>
              <a:rPr lang="ru-RU" sz="3200" b="1" dirty="0">
                <a:solidFill>
                  <a:srgbClr val="0000CC"/>
                </a:solidFill>
                <a:cs typeface="Times New Roman" pitchFamily="18" charset="0"/>
              </a:rPr>
              <a:t>В связи с этим очевидна неотложность решения острейших проблем воспитания патриотизма в работе с детьми школьного возраста.</a:t>
            </a:r>
            <a:endParaRPr lang="ru-RU" sz="32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3" descr="Рисунок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WordArt 5"/>
          <p:cNvSpPr>
            <a:spLocks noChangeArrowheads="1" noChangeShapeType="1" noTextEdit="1"/>
          </p:cNvSpPr>
          <p:nvPr/>
        </p:nvSpPr>
        <p:spPr bwMode="auto">
          <a:xfrm>
            <a:off x="0" y="260350"/>
            <a:ext cx="8510588" cy="8651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6632"/>
            <a:ext cx="8784976" cy="64940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Основные  проблемы и противоречия:</a:t>
            </a:r>
            <a:endParaRPr lang="ru-RU" sz="1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данный момент одной из основных проблем воспитания является отсутствие однородной воспитывающей среды. Традиционный уклад жизни (семейный, общественный, национальный) со своими духовно-нравственными ценностями разрушен. На смену традиционному обществу пришло гражданское. Условия жизни изменились, но требования к воспитанию остались те же. Нужно воспитать гармонично развитую личность, с гражданской активной позицией, патриота своей родины, нравственного человека, сознательно делающего выбор в сторону общественного </a:t>
            </a:r>
            <a:r>
              <a:rPr lang="ru-RU" sz="2800" b="1" dirty="0">
                <a:solidFill>
                  <a:srgbClr val="000066"/>
                </a:solidFill>
              </a:rPr>
              <a:t>блага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2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bg2">
                  <a:lumMod val="10000"/>
                </a:schemeClr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3" descr="Рисунок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WordArt 5"/>
          <p:cNvSpPr>
            <a:spLocks noChangeArrowheads="1" noChangeShapeType="1" noTextEdit="1"/>
          </p:cNvSpPr>
          <p:nvPr/>
        </p:nvSpPr>
        <p:spPr bwMode="auto">
          <a:xfrm>
            <a:off x="0" y="260350"/>
            <a:ext cx="8510588" cy="8651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0"/>
            <a:ext cx="88924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4400" b="1" kern="10" dirty="0" smtClean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>
              <a:defRPr/>
            </a:pP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742950" indent="-742950" algn="ctr">
              <a:buFontTx/>
              <a:buAutoNum type="arabicPeriod"/>
              <a:defRPr/>
            </a:pPr>
            <a:endParaRPr lang="ru-RU" b="1" dirty="0">
              <a:solidFill>
                <a:srgbClr val="0000CC"/>
              </a:solidFill>
            </a:endParaRPr>
          </a:p>
          <a:p>
            <a:pPr algn="ctr">
              <a:defRPr/>
            </a:pPr>
            <a:endParaRPr lang="ru-RU" dirty="0">
              <a:solidFill>
                <a:srgbClr val="0000CC"/>
              </a:solidFill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1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80728"/>
            <a:ext cx="88569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FontTx/>
              <a:buAutoNum type="arabicPeriod"/>
              <a:defRPr/>
            </a:pPr>
            <a:r>
              <a:rPr lang="ru-RU" b="1" dirty="0" smtClean="0">
                <a:solidFill>
                  <a:srgbClr val="0000CC"/>
                </a:solidFill>
              </a:rPr>
              <a:t>Воспитание </a:t>
            </a:r>
            <a:r>
              <a:rPr lang="ru-RU" sz="2800" b="1" dirty="0" smtClean="0">
                <a:solidFill>
                  <a:srgbClr val="0000CC"/>
                </a:solidFill>
              </a:rPr>
              <a:t>Л</a:t>
            </a:r>
            <a:r>
              <a:rPr lang="ru-RU" b="1" dirty="0" smtClean="0">
                <a:solidFill>
                  <a:srgbClr val="0000CC"/>
                </a:solidFill>
              </a:rPr>
              <a:t>юбви к родителям, родному дому, к родным и близким людям.</a:t>
            </a:r>
          </a:p>
          <a:p>
            <a:pPr>
              <a:defRPr/>
            </a:pPr>
            <a:r>
              <a:rPr lang="ru-RU" b="1" dirty="0" smtClean="0">
                <a:solidFill>
                  <a:srgbClr val="FF0066"/>
                </a:solidFill>
              </a:rPr>
              <a:t> </a:t>
            </a:r>
            <a:r>
              <a:rPr lang="ru-RU" b="1" u="sng" dirty="0" smtClean="0">
                <a:solidFill>
                  <a:srgbClr val="FF0066"/>
                </a:solidFill>
              </a:rPr>
              <a:t>Классный час </a:t>
            </a:r>
            <a:r>
              <a:rPr lang="ru-RU" b="1" dirty="0" smtClean="0">
                <a:solidFill>
                  <a:srgbClr val="FF0066"/>
                </a:solidFill>
              </a:rPr>
              <a:t>« Мир дому твоему.»</a:t>
            </a:r>
          </a:p>
          <a:p>
            <a:pPr>
              <a:defRPr/>
            </a:pPr>
            <a:r>
              <a:rPr lang="ru-RU" b="1" dirty="0" smtClean="0">
                <a:solidFill>
                  <a:srgbClr val="FF0066"/>
                </a:solidFill>
              </a:rPr>
              <a:t> </a:t>
            </a:r>
            <a:r>
              <a:rPr lang="ru-RU" b="1" u="sng" dirty="0" smtClean="0">
                <a:solidFill>
                  <a:srgbClr val="FF0066"/>
                </a:solidFill>
              </a:rPr>
              <a:t>Классный час </a:t>
            </a:r>
            <a:r>
              <a:rPr lang="ru-RU" b="1" dirty="0" smtClean="0">
                <a:solidFill>
                  <a:srgbClr val="FF0066"/>
                </a:solidFill>
              </a:rPr>
              <a:t>"Тепло родного очага.»</a:t>
            </a:r>
          </a:p>
          <a:p>
            <a:pPr>
              <a:defRPr/>
            </a:pP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Праздник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 День матери.»</a:t>
            </a:r>
          </a:p>
          <a:p>
            <a:pPr>
              <a:defRPr/>
            </a:pP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Праздник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для милых мам и бабушек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16632"/>
            <a:ext cx="88569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Этапы работы над проектом</a:t>
            </a:r>
            <a:endParaRPr lang="ru-RU" sz="44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sz="2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ru-RU" sz="2800" dirty="0">
                <a:solidFill>
                  <a:schemeClr val="accent5">
                    <a:lumMod val="25000"/>
                  </a:schemeClr>
                </a:solidFill>
              </a:rPr>
              <a:t>. </a:t>
            </a:r>
            <a:endParaRPr lang="ru-RU" sz="2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5">
                  <a:lumMod val="25000"/>
                </a:schemeClr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3" descr="Рисунок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WordArt 5"/>
          <p:cNvSpPr>
            <a:spLocks noChangeArrowheads="1" noChangeShapeType="1" noTextEdit="1"/>
          </p:cNvSpPr>
          <p:nvPr/>
        </p:nvSpPr>
        <p:spPr bwMode="auto">
          <a:xfrm>
            <a:off x="0" y="260350"/>
            <a:ext cx="8510588" cy="8651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6633"/>
            <a:ext cx="8784976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dirty="0">
              <a:solidFill>
                <a:srgbClr val="0000CC"/>
              </a:solidFill>
            </a:endParaRPr>
          </a:p>
          <a:p>
            <a:pPr>
              <a:defRPr/>
            </a:pPr>
            <a:r>
              <a:rPr lang="ru-RU" b="1" dirty="0">
                <a:solidFill>
                  <a:srgbClr val="FF0066"/>
                </a:solidFill>
              </a:rPr>
              <a:t> </a:t>
            </a: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742950" indent="-742950" algn="ctr">
              <a:buFontTx/>
              <a:buAutoNum type="arabicPeriod"/>
              <a:defRPr/>
            </a:pPr>
            <a:endParaRPr lang="ru-RU" b="1" dirty="0">
              <a:solidFill>
                <a:srgbClr val="0000CC"/>
              </a:solidFill>
            </a:endParaRPr>
          </a:p>
          <a:p>
            <a:pPr algn="ctr">
              <a:defRPr/>
            </a:pPr>
            <a:endParaRPr lang="ru-RU" dirty="0">
              <a:solidFill>
                <a:srgbClr val="0000CC"/>
              </a:solidFill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1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1749" name="Picture 2" descr="C:\Users\Oyc\Desktop\мне фотки\наши дела\IMG_1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88913"/>
            <a:ext cx="4824413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3" descr="C:\Users\Oyc\Desktop\мне фотки\наши дела\IMG_10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2708275"/>
            <a:ext cx="5184775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788024" y="692696"/>
            <a:ext cx="424847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Праздник для любимых мам!!!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3" descr="Рисунок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WordArt 5"/>
          <p:cNvSpPr>
            <a:spLocks noChangeArrowheads="1" noChangeShapeType="1" noTextEdit="1"/>
          </p:cNvSpPr>
          <p:nvPr/>
        </p:nvSpPr>
        <p:spPr bwMode="auto">
          <a:xfrm>
            <a:off x="0" y="260350"/>
            <a:ext cx="8510588" cy="8651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6633"/>
            <a:ext cx="8784976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dirty="0">
              <a:solidFill>
                <a:srgbClr val="0000CC"/>
              </a:solidFill>
            </a:endParaRPr>
          </a:p>
          <a:p>
            <a:pPr>
              <a:defRPr/>
            </a:pPr>
            <a:r>
              <a:rPr lang="ru-RU" b="1" dirty="0">
                <a:solidFill>
                  <a:srgbClr val="FF0066"/>
                </a:solidFill>
              </a:rPr>
              <a:t> </a:t>
            </a: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742950" indent="-742950" algn="ctr">
              <a:buFontTx/>
              <a:buAutoNum type="arabicPeriod"/>
              <a:defRPr/>
            </a:pPr>
            <a:endParaRPr lang="ru-RU" b="1" dirty="0">
              <a:solidFill>
                <a:srgbClr val="0000CC"/>
              </a:solidFill>
            </a:endParaRPr>
          </a:p>
          <a:p>
            <a:pPr algn="ctr">
              <a:defRPr/>
            </a:pPr>
            <a:endParaRPr lang="ru-RU" dirty="0">
              <a:solidFill>
                <a:srgbClr val="0000CC"/>
              </a:solidFill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1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476672"/>
            <a:ext cx="3672408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Праздник «</a:t>
            </a: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ень матери»</a:t>
            </a:r>
          </a:p>
        </p:txBody>
      </p:sp>
      <p:pic>
        <p:nvPicPr>
          <p:cNvPr id="32774" name="Picture 5" descr="P5080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511333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 descr="P50800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068638"/>
            <a:ext cx="5324475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 descr="Рисунок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3"/>
          <p:cNvSpPr txBox="1">
            <a:spLocks/>
          </p:cNvSpPr>
          <p:nvPr/>
        </p:nvSpPr>
        <p:spPr>
          <a:xfrm>
            <a:off x="467544" y="476672"/>
            <a:ext cx="8352928" cy="59216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kumimoji="0" lang="ru-RU" sz="60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Проект на тему</a:t>
            </a:r>
            <a:r>
              <a:rPr kumimoji="0" lang="ru-RU" sz="60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kumimoji="0" lang="ru-RU" sz="60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atang" pitchFamily="18" charset="-127"/>
                <a:cs typeface="Arial"/>
              </a:rPr>
              <a:t>Формирование </a:t>
            </a:r>
            <a:r>
              <a:rPr kumimoji="0" lang="ru-RU" sz="60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atang" pitchFamily="18" charset="-127"/>
                <a:cs typeface="Arial"/>
              </a:rPr>
              <a:t>ценностных ориентаций патриота и гражданина</a:t>
            </a:r>
            <a:r>
              <a:rPr kumimoji="0" lang="ru-RU" sz="60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ial"/>
              </a:rPr>
              <a:t>.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endParaRPr kumimoji="0" lang="ru-RU" sz="4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Arial"/>
            </a:endParaRP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endParaRPr kumimoji="0"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Batang" pitchFamily="18" charset="-127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5" descr="Рисунок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WordArt 5"/>
          <p:cNvSpPr>
            <a:spLocks noChangeArrowheads="1" noChangeShapeType="1" noTextEdit="1"/>
          </p:cNvSpPr>
          <p:nvPr/>
        </p:nvSpPr>
        <p:spPr bwMode="auto">
          <a:xfrm>
            <a:off x="0" y="260350"/>
            <a:ext cx="8510588" cy="8651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6632"/>
            <a:ext cx="8784976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1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2533" name="Rectangle 1"/>
          <p:cNvSpPr>
            <a:spLocks noChangeArrowheads="1"/>
          </p:cNvSpPr>
          <p:nvPr/>
        </p:nvSpPr>
        <p:spPr bwMode="auto">
          <a:xfrm>
            <a:off x="785813" y="214313"/>
            <a:ext cx="7358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2800">
              <a:solidFill>
                <a:srgbClr val="C00000"/>
              </a:solidFill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539750" y="501650"/>
            <a:ext cx="8353425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endParaRPr lang="ru-RU" sz="2400" b="1" u="sng" dirty="0">
              <a:solidFill>
                <a:srgbClr val="FF0000"/>
              </a:solidFill>
              <a:latin typeface="Trebuchet MS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4400" b="1" u="sng" dirty="0" smtClean="0">
                <a:solidFill>
                  <a:srgbClr val="FF0000"/>
                </a:solidFill>
              </a:rPr>
              <a:t>Идеей  создания  проекта</a:t>
            </a:r>
            <a:r>
              <a:rPr lang="ru-RU" sz="4400" u="sng" dirty="0" smtClean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chemeClr val="accent4">
                    <a:lumMod val="10000"/>
                  </a:schemeClr>
                </a:solidFill>
              </a:rPr>
              <a:t>послужило проведение диагностики духовно-нравственных качеств личности. Целью, которой являлось определить приоритет общечеловеческих, гражданских  ценностей у учащихся.   Ребятам предлагалось определить свое отношение к ряду духовно - нравственных ценностей. </a:t>
            </a:r>
          </a:p>
          <a:p>
            <a:pPr eaLnBrk="0" hangingPunct="0">
              <a:defRPr/>
            </a:pPr>
            <a:endParaRPr lang="ru-RU" sz="3200" b="1" dirty="0">
              <a:solidFill>
                <a:schemeClr val="accent5">
                  <a:lumMod val="25000"/>
                </a:schemeClr>
              </a:solidFill>
            </a:endParaRPr>
          </a:p>
          <a:p>
            <a:pPr eaLnBrk="0" hangingPunct="0">
              <a:defRPr/>
            </a:pP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WordArt 5"/>
          <p:cNvSpPr>
            <a:spLocks noChangeArrowheads="1" noChangeShapeType="1" noTextEdit="1"/>
          </p:cNvSpPr>
          <p:nvPr/>
        </p:nvSpPr>
        <p:spPr bwMode="auto">
          <a:xfrm>
            <a:off x="0" y="260350"/>
            <a:ext cx="8510588" cy="8651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028" name="Рисунок 4" descr="Рисунок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Диаграмма 5"/>
          <p:cNvGraphicFramePr>
            <a:graphicFrameLocks/>
          </p:cNvGraphicFramePr>
          <p:nvPr/>
        </p:nvGraphicFramePr>
        <p:xfrm>
          <a:off x="525463" y="539750"/>
          <a:ext cx="8093075" cy="5778500"/>
        </p:xfrm>
        <a:graphic>
          <a:graphicData uri="http://schemas.openxmlformats.org/presentationml/2006/ole">
            <p:oleObj spid="_x0000_s1026" r:id="rId4" imgW="8096190" imgH="5785605" progId="Excel.Sheet.8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3555" name="WordArt 5"/>
          <p:cNvSpPr>
            <a:spLocks noChangeArrowheads="1" noChangeShapeType="1" noTextEdit="1"/>
          </p:cNvSpPr>
          <p:nvPr/>
        </p:nvSpPr>
        <p:spPr bwMode="auto">
          <a:xfrm>
            <a:off x="0" y="260350"/>
            <a:ext cx="8510588" cy="8651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6632"/>
            <a:ext cx="8784976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1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3557" name="Rectangle 1"/>
          <p:cNvSpPr>
            <a:spLocks noChangeArrowheads="1"/>
          </p:cNvSpPr>
          <p:nvPr/>
        </p:nvSpPr>
        <p:spPr bwMode="auto">
          <a:xfrm>
            <a:off x="785813" y="214313"/>
            <a:ext cx="7358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280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9750" y="49213"/>
            <a:ext cx="8353425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endParaRPr lang="ru-RU" sz="2400" b="1" u="sng" dirty="0">
              <a:solidFill>
                <a:srgbClr val="FF0000"/>
              </a:solidFill>
              <a:latin typeface="Trebuchet MS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ru-RU" sz="4400" u="sng" dirty="0"/>
              <a:t> </a:t>
            </a:r>
            <a:r>
              <a:rPr lang="ru-RU" sz="4400" b="1" u="sng" dirty="0">
                <a:solidFill>
                  <a:srgbClr val="FF0000"/>
                </a:solidFill>
              </a:rPr>
              <a:t>Анализируя результат,</a:t>
            </a:r>
            <a:r>
              <a:rPr lang="ru-RU" sz="4400" b="1" u="sng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4">
                    <a:lumMod val="10000"/>
                  </a:schemeClr>
                </a:solidFill>
              </a:rPr>
              <a:t>я пришла к выводу, что:</a:t>
            </a:r>
          </a:p>
          <a:p>
            <a:pPr>
              <a:defRPr/>
            </a:pPr>
            <a:r>
              <a:rPr lang="ru-RU" sz="2800" b="1" dirty="0">
                <a:solidFill>
                  <a:schemeClr val="accent4">
                    <a:lumMod val="10000"/>
                  </a:schemeClr>
                </a:solidFill>
              </a:rPr>
              <a:t>1.Такие ценности как способность к состраданию,  великодушие, святость, честность, послушание, миролюбие, вера в справедливость занимают в жизни школьников далеко не главное место, а зачастую просто неприемлемы или непонятны.</a:t>
            </a:r>
          </a:p>
          <a:p>
            <a:pPr>
              <a:defRPr/>
            </a:pPr>
            <a:r>
              <a:rPr lang="ru-RU" sz="2800" b="1" dirty="0">
                <a:solidFill>
                  <a:schemeClr val="accent4">
                    <a:lumMod val="10000"/>
                  </a:schemeClr>
                </a:solidFill>
              </a:rPr>
              <a:t>В противовес – настойчивость, радостное восприятие жизни, находчивость, убежденность,  – являются очень значимыми в жизни учащихся.</a:t>
            </a:r>
            <a:endParaRPr lang="ru-RU" sz="2800" b="1" u="sng" dirty="0">
              <a:solidFill>
                <a:schemeClr val="accent4">
                  <a:lumMod val="10000"/>
                </a:schemeClr>
              </a:solidFill>
            </a:endParaRPr>
          </a:p>
          <a:p>
            <a:pPr eaLnBrk="0" hangingPunct="0">
              <a:defRPr/>
            </a:pPr>
            <a:r>
              <a:rPr lang="ru-RU" sz="2800" b="1" dirty="0">
                <a:solidFill>
                  <a:schemeClr val="accent4">
                    <a:lumMod val="10000"/>
                  </a:schemeClr>
                </a:solidFill>
              </a:rPr>
              <a:t> </a:t>
            </a:r>
          </a:p>
          <a:p>
            <a:pPr eaLnBrk="0" hangingPunct="0">
              <a:defRPr/>
            </a:pPr>
            <a:endParaRPr lang="ru-RU" sz="3200" b="1" dirty="0">
              <a:solidFill>
                <a:schemeClr val="accent4">
                  <a:lumMod val="10000"/>
                </a:schemeClr>
              </a:solidFill>
            </a:endParaRPr>
          </a:p>
          <a:p>
            <a:pPr eaLnBrk="0" hangingPunct="0">
              <a:defRPr/>
            </a:pP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>
            <a:off x="0" y="260350"/>
            <a:ext cx="8510588" cy="8651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6632"/>
            <a:ext cx="8784976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1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4581" name="Rectangle 1"/>
          <p:cNvSpPr>
            <a:spLocks noChangeArrowheads="1"/>
          </p:cNvSpPr>
          <p:nvPr/>
        </p:nvSpPr>
        <p:spPr bwMode="auto">
          <a:xfrm>
            <a:off x="785813" y="214313"/>
            <a:ext cx="7358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280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9388" y="42863"/>
            <a:ext cx="8964612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ru-RU" sz="2800" b="1" dirty="0">
              <a:solidFill>
                <a:schemeClr val="accent5">
                  <a:lumMod val="25000"/>
                </a:schemeClr>
              </a:solidFill>
            </a:endParaRPr>
          </a:p>
          <a:p>
            <a:pPr>
              <a:defRPr/>
            </a:pPr>
            <a:r>
              <a:rPr lang="ru-RU" sz="2800" b="1" dirty="0">
                <a:solidFill>
                  <a:schemeClr val="accent5">
                    <a:lumMod val="10000"/>
                  </a:schemeClr>
                </a:solidFill>
              </a:rPr>
              <a:t>2.</a:t>
            </a:r>
            <a:r>
              <a:rPr lang="ru-RU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5">
                    <a:lumMod val="10000"/>
                  </a:schemeClr>
                </a:solidFill>
              </a:rPr>
              <a:t>У учащихся преобладают ценности потребительского отношения к жизни, любовь к материальным ценностям </a:t>
            </a:r>
            <a:r>
              <a:rPr lang="ru-RU" sz="2800" b="1" dirty="0" smtClean="0">
                <a:solidFill>
                  <a:schemeClr val="accent5">
                    <a:lumMod val="10000"/>
                  </a:schemeClr>
                </a:solidFill>
              </a:rPr>
              <a:t>намного </a:t>
            </a:r>
            <a:r>
              <a:rPr lang="ru-RU" sz="2800" b="1" dirty="0">
                <a:solidFill>
                  <a:schemeClr val="accent5">
                    <a:lumMod val="10000"/>
                  </a:schemeClr>
                </a:solidFill>
              </a:rPr>
              <a:t>сильнее любви к </a:t>
            </a:r>
            <a:r>
              <a:rPr lang="ru-RU" sz="2800" b="1" dirty="0" smtClean="0">
                <a:solidFill>
                  <a:schemeClr val="accent5">
                    <a:lumMod val="10000"/>
                  </a:schemeClr>
                </a:solidFill>
              </a:rPr>
              <a:t>ближним, </a:t>
            </a:r>
            <a:r>
              <a:rPr lang="ru-RU" sz="2800" b="1" dirty="0">
                <a:solidFill>
                  <a:schemeClr val="accent5">
                    <a:lumMod val="10000"/>
                  </a:schemeClr>
                </a:solidFill>
              </a:rPr>
              <a:t>к Родине; понятия о чести, святости, великодушии зачастую вообще не понятны: герои ассоциируются с героями боевиков, </a:t>
            </a:r>
            <a:r>
              <a:rPr lang="ru-RU" sz="2800" b="1" dirty="0" smtClean="0">
                <a:solidFill>
                  <a:schemeClr val="accent5">
                    <a:lumMod val="10000"/>
                  </a:schemeClr>
                </a:solidFill>
              </a:rPr>
              <a:t>причем </a:t>
            </a:r>
            <a:r>
              <a:rPr lang="ru-RU" sz="2800" b="1" dirty="0">
                <a:solidFill>
                  <a:schemeClr val="accent5">
                    <a:lumMod val="10000"/>
                  </a:schemeClr>
                </a:solidFill>
              </a:rPr>
              <a:t>чаще с  антигероями.</a:t>
            </a:r>
          </a:p>
          <a:p>
            <a:pPr>
              <a:defRPr/>
            </a:pPr>
            <a:r>
              <a:rPr lang="ru-RU" sz="2800" b="1" dirty="0">
                <a:solidFill>
                  <a:schemeClr val="accent5">
                    <a:lumMod val="10000"/>
                  </a:schemeClr>
                </a:solidFill>
              </a:rPr>
              <a:t>В результате </a:t>
            </a:r>
            <a:r>
              <a:rPr lang="ru-RU" sz="2800" b="1" dirty="0" smtClean="0">
                <a:solidFill>
                  <a:schemeClr val="accent5">
                    <a:lumMod val="10000"/>
                  </a:schemeClr>
                </a:solidFill>
              </a:rPr>
              <a:t>этого огромное </a:t>
            </a:r>
            <a:r>
              <a:rPr lang="ru-RU" sz="2800" b="1" dirty="0">
                <a:solidFill>
                  <a:schemeClr val="accent5">
                    <a:lumMod val="10000"/>
                  </a:schemeClr>
                </a:solidFill>
              </a:rPr>
              <a:t>место в своей работе я отвела </a:t>
            </a:r>
            <a:r>
              <a:rPr lang="ru-RU" sz="2800" b="1" dirty="0" err="1">
                <a:solidFill>
                  <a:schemeClr val="accent5">
                    <a:lumMod val="10000"/>
                  </a:schemeClr>
                </a:solidFill>
              </a:rPr>
              <a:t>гражданско</a:t>
            </a:r>
            <a:r>
              <a:rPr lang="ru-RU" sz="2800" b="1" dirty="0">
                <a:solidFill>
                  <a:schemeClr val="accent5">
                    <a:lumMod val="10000"/>
                  </a:schemeClr>
                </a:solidFill>
              </a:rPr>
              <a:t> – патриотическому воспитанию. </a:t>
            </a:r>
          </a:p>
          <a:p>
            <a:pPr>
              <a:defRPr/>
            </a:pPr>
            <a:endParaRPr lang="ru-RU" sz="2800" b="1" u="sng" dirty="0">
              <a:solidFill>
                <a:schemeClr val="accent5">
                  <a:lumMod val="10000"/>
                </a:schemeClr>
              </a:solidFill>
            </a:endParaRPr>
          </a:p>
          <a:p>
            <a:pPr eaLnBrk="0" hangingPunct="0">
              <a:defRPr/>
            </a:pPr>
            <a:r>
              <a:rPr lang="ru-RU" sz="2800" b="1" dirty="0">
                <a:solidFill>
                  <a:schemeClr val="accent5">
                    <a:lumMod val="10000"/>
                  </a:schemeClr>
                </a:solidFill>
              </a:rPr>
              <a:t> </a:t>
            </a:r>
          </a:p>
          <a:p>
            <a:pPr eaLnBrk="0" hangingPunct="0">
              <a:defRPr/>
            </a:pPr>
            <a:endParaRPr lang="ru-RU" sz="3200" b="1" dirty="0">
              <a:solidFill>
                <a:schemeClr val="accent5">
                  <a:lumMod val="25000"/>
                </a:schemeClr>
              </a:solidFill>
            </a:endParaRPr>
          </a:p>
          <a:p>
            <a:pPr eaLnBrk="0" hangingPunct="0">
              <a:defRPr/>
            </a:pP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6" descr="Рисунок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WordArt 5"/>
          <p:cNvSpPr>
            <a:spLocks noChangeArrowheads="1" noChangeShapeType="1" noTextEdit="1"/>
          </p:cNvSpPr>
          <p:nvPr/>
        </p:nvSpPr>
        <p:spPr bwMode="auto">
          <a:xfrm>
            <a:off x="0" y="260350"/>
            <a:ext cx="8510588" cy="8651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6632"/>
            <a:ext cx="8784976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1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5605" name="Rectangle 1"/>
          <p:cNvSpPr>
            <a:spLocks noChangeArrowheads="1"/>
          </p:cNvSpPr>
          <p:nvPr/>
        </p:nvSpPr>
        <p:spPr bwMode="auto">
          <a:xfrm>
            <a:off x="785813" y="214313"/>
            <a:ext cx="7358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2800">
              <a:solidFill>
                <a:srgbClr val="C00000"/>
              </a:solidFill>
            </a:endParaRPr>
          </a:p>
        </p:txBody>
      </p:sp>
      <p:pic>
        <p:nvPicPr>
          <p:cNvPr id="25606" name="Рисунок 6" descr="2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549275"/>
            <a:ext cx="8351838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3" descr="Рисунок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WordArt 5"/>
          <p:cNvSpPr>
            <a:spLocks noChangeArrowheads="1" noChangeShapeType="1" noTextEdit="1"/>
          </p:cNvSpPr>
          <p:nvPr/>
        </p:nvSpPr>
        <p:spPr bwMode="auto">
          <a:xfrm>
            <a:off x="0" y="260350"/>
            <a:ext cx="8510588" cy="8651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6632"/>
            <a:ext cx="8784976" cy="73558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Цель  </a:t>
            </a:r>
            <a:r>
              <a:rPr lang="ru-RU" sz="48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проекта</a:t>
            </a:r>
            <a:r>
              <a:rPr lang="ru-RU" sz="48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lang="ru-RU" sz="4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4400" b="1" dirty="0" smtClean="0">
                <a:solidFill>
                  <a:srgbClr val="0000CC"/>
                </a:solidFill>
              </a:rPr>
              <a:t>  -</a:t>
            </a:r>
            <a:r>
              <a:rPr lang="ru-RU" b="1" dirty="0" smtClean="0">
                <a:solidFill>
                  <a:srgbClr val="0000CC"/>
                </a:solidFill>
              </a:rPr>
              <a:t>Формировать у школьников гуманизм, патриотизм, нравственное  поведение.</a:t>
            </a:r>
          </a:p>
          <a:p>
            <a:pPr>
              <a:defRPr/>
            </a:pPr>
            <a:r>
              <a:rPr lang="ru-RU" b="1" dirty="0" smtClean="0">
                <a:solidFill>
                  <a:srgbClr val="0000CC"/>
                </a:solidFill>
              </a:rPr>
              <a:t>  -Воспитывать истинного гражданина своей страны, любящего свою Родину, умеющего адекватно реагировать на изменения, происходящие в обществе, защищать свое человеческое право.</a:t>
            </a:r>
            <a:r>
              <a:rPr lang="ru-RU" b="1" dirty="0">
                <a:solidFill>
                  <a:srgbClr val="0000CC"/>
                </a:solidFill>
              </a:rPr>
              <a:t/>
            </a:r>
            <a:br>
              <a:rPr lang="ru-RU" b="1" dirty="0">
                <a:solidFill>
                  <a:srgbClr val="0000CC"/>
                </a:solidFill>
              </a:rPr>
            </a:b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1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3" descr="Рисунок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WordArt 5"/>
          <p:cNvSpPr>
            <a:spLocks noChangeArrowheads="1" noChangeShapeType="1" noTextEdit="1"/>
          </p:cNvSpPr>
          <p:nvPr/>
        </p:nvSpPr>
        <p:spPr bwMode="auto">
          <a:xfrm>
            <a:off x="0" y="404664"/>
            <a:ext cx="8510588" cy="8651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610136"/>
            <a:ext cx="896448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3600" b="1" dirty="0" smtClean="0">
                <a:solidFill>
                  <a:srgbClr val="0000CC"/>
                </a:solidFill>
              </a:rPr>
              <a:t>  </a:t>
            </a:r>
            <a:r>
              <a:rPr lang="ru-RU" b="1" dirty="0" smtClean="0">
                <a:solidFill>
                  <a:srgbClr val="0000CC"/>
                </a:solidFill>
              </a:rPr>
              <a:t>Формировать у школьников гражданские и патриотические чувства.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0000CC"/>
                </a:solidFill>
              </a:rPr>
              <a:t>  Способствовать развитию у учащихся навыков познавательной, творческой деятельности.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0000CC"/>
                </a:solidFill>
              </a:rPr>
              <a:t> Формировать потребность в высоких культурных и духовных ценностях и их дальнейшем обогащении.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0"/>
            <a:ext cx="8856984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ЗАДАЧИ ПРОЕКТА:</a:t>
            </a:r>
          </a:p>
          <a:p>
            <a:pPr algn="ctr">
              <a:defRPr/>
            </a:pPr>
            <a:endParaRPr lang="ru-RU" sz="44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</a:rPr>
              <a:t>. </a:t>
            </a:r>
            <a:endParaRPr lang="ru-RU" sz="2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5">
                  <a:lumMod val="25000"/>
                </a:schemeClr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ining">
  <a:themeElements>
    <a:clrScheme name="Training 8">
      <a:dk1>
        <a:srgbClr val="99FF99"/>
      </a:dk1>
      <a:lt1>
        <a:srgbClr val="FFFFFF"/>
      </a:lt1>
      <a:dk2>
        <a:srgbClr val="00CC00"/>
      </a:dk2>
      <a:lt2>
        <a:srgbClr val="FFCC66"/>
      </a:lt2>
      <a:accent1>
        <a:srgbClr val="FF6633"/>
      </a:accent1>
      <a:accent2>
        <a:srgbClr val="FFFF00"/>
      </a:accent2>
      <a:accent3>
        <a:srgbClr val="AAE2AA"/>
      </a:accent3>
      <a:accent4>
        <a:srgbClr val="DADADA"/>
      </a:accent4>
      <a:accent5>
        <a:srgbClr val="FFB8AD"/>
      </a:accent5>
      <a:accent6>
        <a:srgbClr val="E7E700"/>
      </a:accent6>
      <a:hlink>
        <a:srgbClr val="CC0000"/>
      </a:hlink>
      <a:folHlink>
        <a:srgbClr val="99CC00"/>
      </a:folHlink>
    </a:clrScheme>
    <a:fontScheme name="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6">
        <a:dk1>
          <a:srgbClr val="000000"/>
        </a:dk1>
        <a:lt1>
          <a:srgbClr val="FFFFFF"/>
        </a:lt1>
        <a:dk2>
          <a:srgbClr val="00CC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AAE2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7">
        <a:dk1>
          <a:srgbClr val="99FF99"/>
        </a:dk1>
        <a:lt1>
          <a:srgbClr val="FFFFFF"/>
        </a:lt1>
        <a:dk2>
          <a:srgbClr val="00CC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AAE2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8">
        <a:dk1>
          <a:srgbClr val="99FF99"/>
        </a:dk1>
        <a:lt1>
          <a:srgbClr val="FFFFFF"/>
        </a:lt1>
        <a:dk2>
          <a:srgbClr val="00CC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AAE2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2191</TotalTime>
  <Words>491</Words>
  <Application>Microsoft Office PowerPoint</Application>
  <PresentationFormat>Экран (4:3)</PresentationFormat>
  <Paragraphs>96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Training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Dom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Ksardas</dc:creator>
  <cp:lastModifiedBy>Оус</cp:lastModifiedBy>
  <cp:revision>155</cp:revision>
  <dcterms:created xsi:type="dcterms:W3CDTF">2007-10-11T15:27:17Z</dcterms:created>
  <dcterms:modified xsi:type="dcterms:W3CDTF">2012-04-20T10:56:40Z</dcterms:modified>
</cp:coreProperties>
</file>