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3" r:id="rId19"/>
    <p:sldId id="275" r:id="rId20"/>
    <p:sldId id="27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00"/>
    <a:srgbClr val="CC0099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3035" autoAdjust="0"/>
  </p:normalViewPr>
  <p:slideViewPr>
    <p:cSldViewPr>
      <p:cViewPr>
        <p:scale>
          <a:sx n="100" d="100"/>
          <a:sy n="100" d="100"/>
        </p:scale>
        <p:origin x="-126" y="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B9B86-506E-4D05-A589-A597798731FF}" type="datetimeFigureOut">
              <a:rPr lang="ru-RU"/>
              <a:pPr>
                <a:defRPr/>
              </a:pPr>
              <a:t>15.05.2011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80856-F208-495C-8BEE-90969B4F3F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8034C-A7AD-4052-901B-56AC8D243F35}" type="datetimeFigureOut">
              <a:rPr lang="ru-RU"/>
              <a:pPr>
                <a:defRPr/>
              </a:pPr>
              <a:t>15.05.2011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F1BCE-0127-4A9A-A950-5C77EAE1FB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6E38C-5A51-4BB6-A053-C524601F4014}" type="datetimeFigureOut">
              <a:rPr lang="ru-RU"/>
              <a:pPr>
                <a:defRPr/>
              </a:pPr>
              <a:t>15.05.2011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17C25-31C5-41D2-9DB9-047C9FE9A8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5BFCF-D04A-4B71-8D2B-2FC589EEE9D0}" type="datetimeFigureOut">
              <a:rPr lang="ru-RU"/>
              <a:pPr>
                <a:defRPr/>
              </a:pPr>
              <a:t>15.05.2011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BCBCC-5BF7-4789-A2CE-CC36EE0FEC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61AD9-657C-4182-A145-280103DAF810}" type="datetimeFigureOut">
              <a:rPr lang="ru-RU"/>
              <a:pPr>
                <a:defRPr/>
              </a:pPr>
              <a:t>15.05.2011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03495-1F56-4411-AB01-62FC51380E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2BD72-3405-403A-8C1E-12AEC132BA59}" type="datetimeFigureOut">
              <a:rPr lang="ru-RU"/>
              <a:pPr>
                <a:defRPr/>
              </a:pPr>
              <a:t>15.05.2011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75AD0-A216-4570-B07E-83AD9EA652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0621E-3F20-4921-8EE8-8CF876B19F9F}" type="datetimeFigureOut">
              <a:rPr lang="ru-RU"/>
              <a:pPr>
                <a:defRPr/>
              </a:pPr>
              <a:t>15.05.2011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5BC89-8511-4B02-9A39-7B2847E2C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38D42-15CF-46A5-B0E4-EEE5927120F9}" type="datetimeFigureOut">
              <a:rPr lang="ru-RU"/>
              <a:pPr>
                <a:defRPr/>
              </a:pPr>
              <a:t>15.05.2011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859FF-C722-43F3-9CB7-445C3B2D94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9428E-D5F2-4B72-A73C-90CE5A84A309}" type="datetimeFigureOut">
              <a:rPr lang="ru-RU"/>
              <a:pPr>
                <a:defRPr/>
              </a:pPr>
              <a:t>15.05.2011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CFBE1-29E4-4D78-96EF-1963010214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E84A1-3917-44BA-A093-3B471B4947AC}" type="datetimeFigureOut">
              <a:rPr lang="ru-RU"/>
              <a:pPr>
                <a:defRPr/>
              </a:pPr>
              <a:t>15.05.2011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4A3ED-06B0-4641-B721-294EDF7C5E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14CB3-3BAE-42A4-BF8A-4755E14446B1}" type="datetimeFigureOut">
              <a:rPr lang="ru-RU"/>
              <a:pPr>
                <a:defRPr/>
              </a:pPr>
              <a:t>15.05.2011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185E4-9579-4E1A-8E41-73E06D63E4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D39CF9-EFF9-479A-AFD9-A5DDCBA9648C}" type="datetimeFigureOut">
              <a:rPr lang="ru-RU"/>
              <a:pPr>
                <a:defRPr/>
              </a:pPr>
              <a:t>15.05.2011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F2AC23-4669-41AF-A63E-AD5C26B01B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56" r:id="rId2"/>
    <p:sldLayoutId id="2147483865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6" r:id="rId9"/>
    <p:sldLayoutId id="2147483862" r:id="rId10"/>
    <p:sldLayoutId id="21474838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800" smtClean="0"/>
              <a:t>Министерство общего и профессионального образования РФ.</a:t>
            </a:r>
          </a:p>
        </p:txBody>
      </p:sp>
      <p:sp>
        <p:nvSpPr>
          <p:cNvPr id="13314" name="Содержимое 6"/>
          <p:cNvSpPr>
            <a:spLocks noGrp="1"/>
          </p:cNvSpPr>
          <p:nvPr>
            <p:ph sz="half" idx="2"/>
          </p:nvPr>
        </p:nvSpPr>
        <p:spPr>
          <a:xfrm>
            <a:off x="4143375" y="2714625"/>
            <a:ext cx="4543425" cy="364013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rgbClr val="FF0000"/>
                </a:solidFill>
                <a:latin typeface="Comic Sans MS" pitchFamily="66" charset="0"/>
              </a:rPr>
              <a:t>Творческий проект по теме: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rgbClr val="FF0000"/>
                </a:solidFill>
                <a:latin typeface="Comic Sans MS" pitchFamily="66" charset="0"/>
              </a:rPr>
              <a:t>«Декоративное вязание крючком» .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240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240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240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rgbClr val="FF0000"/>
                </a:solidFill>
                <a:latin typeface="Comic Sans MS" pitchFamily="66" charset="0"/>
              </a:rPr>
              <a:t>Выполнила: Паршукова Ю.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rgbClr val="FF0000"/>
                </a:solidFill>
                <a:latin typeface="Comic Sans MS" pitchFamily="66" charset="0"/>
              </a:rPr>
              <a:t>Проверила: Кирилина Г.П</a:t>
            </a:r>
          </a:p>
        </p:txBody>
      </p:sp>
      <p:sp>
        <p:nvSpPr>
          <p:cNvPr id="13315" name="TextBox 8"/>
          <p:cNvSpPr txBox="1">
            <a:spLocks noChangeArrowheads="1"/>
          </p:cNvSpPr>
          <p:nvPr/>
        </p:nvSpPr>
        <p:spPr bwMode="auto">
          <a:xfrm>
            <a:off x="571500" y="2000250"/>
            <a:ext cx="685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mic Sans MS" pitchFamily="66" charset="0"/>
              </a:rPr>
              <a:t>          </a:t>
            </a:r>
            <a:r>
              <a:rPr lang="ru-RU">
                <a:solidFill>
                  <a:srgbClr val="FF3300"/>
                </a:solidFill>
                <a:latin typeface="Comic Sans MS" pitchFamily="66" charset="0"/>
              </a:rPr>
              <a:t>Свердловской области МОУ СОШ №11 п.Оус</a:t>
            </a:r>
          </a:p>
        </p:txBody>
      </p:sp>
      <p:sp>
        <p:nvSpPr>
          <p:cNvPr id="13316" name="TextBox 9"/>
          <p:cNvSpPr txBox="1">
            <a:spLocks noChangeArrowheads="1"/>
          </p:cNvSpPr>
          <p:nvPr/>
        </p:nvSpPr>
        <p:spPr bwMode="auto">
          <a:xfrm>
            <a:off x="3286125" y="6357938"/>
            <a:ext cx="185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3300"/>
                </a:solidFill>
                <a:latin typeface="Comic Sans MS" pitchFamily="66" charset="0"/>
              </a:rPr>
              <a:t>2011 год.</a:t>
            </a:r>
          </a:p>
        </p:txBody>
      </p:sp>
      <p:pic>
        <p:nvPicPr>
          <p:cNvPr id="13317" name="Picture 7" descr="Фото0192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708275"/>
            <a:ext cx="2794000" cy="3455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Текст 2"/>
          <p:cNvSpPr>
            <a:spLocks noGrp="1"/>
          </p:cNvSpPr>
          <p:nvPr>
            <p:ph type="body" sz="half" idx="2"/>
          </p:nvPr>
        </p:nvSpPr>
        <p:spPr>
          <a:xfrm>
            <a:off x="395288" y="1196975"/>
            <a:ext cx="2425700" cy="2879725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0070C0"/>
                </a:solidFill>
                <a:latin typeface="Comic Sans MS" pitchFamily="66" charset="0"/>
              </a:rPr>
              <a:t>Этот строгий плед  в сдержанных связан столбиками  без накида.  Иная комбинация цветов совершенно изменит внешний вид и назначение изделия, которое может стать прекрасным подарком .</a:t>
            </a:r>
          </a:p>
        </p:txBody>
      </p:sp>
      <p:pic>
        <p:nvPicPr>
          <p:cNvPr id="22530" name="Рисунок 8" descr="img12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206" b="19206"/>
          <a:stretch>
            <a:fillRect/>
          </a:stretch>
        </p:blipFill>
        <p:spPr>
          <a:xfrm rot="11225563">
            <a:off x="3486150" y="1200150"/>
            <a:ext cx="4618038" cy="3930650"/>
          </a:xfrm>
        </p:spPr>
      </p:pic>
      <p:sp>
        <p:nvSpPr>
          <p:cNvPr id="6" name="TextBox 5"/>
          <p:cNvSpPr txBox="1"/>
          <p:nvPr/>
        </p:nvSpPr>
        <p:spPr>
          <a:xfrm>
            <a:off x="395288" y="260350"/>
            <a:ext cx="259238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+mj-lt"/>
              </a:rPr>
              <a:t>Описание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+mj-lt"/>
              </a:rPr>
              <a:t>модели №3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smtClean="0"/>
              <a:t>Технологическая последовательность изготовления пледа.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Набрать цепочку из 110 в.п.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1й ряд выполнить ст.с/2н.  5-й в.п. от крючка  и в каждой в.п. дальше.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Не меняя цветов ниток, выполните п.в посл. п.(на крючке 2н), присоедините нить другого цвета, н., протяните нить через обе п. Обрежьте нить предыдущего цвета.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Дальше выполнять по схеме, до размера 105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x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150 мм.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Сделать бахрому.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4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29600" cy="711200"/>
          </a:xfrm>
        </p:spPr>
        <p:txBody>
          <a:bodyPr/>
          <a:lstStyle/>
          <a:p>
            <a:pPr algn="ctr" eaLnBrk="1" hangingPunct="1"/>
            <a:r>
              <a:rPr lang="ru-RU" sz="4000" smtClean="0"/>
              <a:t>Морфологическая таблица</a:t>
            </a:r>
          </a:p>
        </p:txBody>
      </p:sp>
      <p:graphicFrame>
        <p:nvGraphicFramePr>
          <p:cNvPr id="24623" name="Group 47"/>
          <p:cNvGraphicFramePr>
            <a:graphicFrameLocks noGrp="1"/>
          </p:cNvGraphicFramePr>
          <p:nvPr>
            <p:ph idx="1"/>
          </p:nvPr>
        </p:nvGraphicFramePr>
        <p:xfrm>
          <a:off x="395288" y="1125538"/>
          <a:ext cx="8362950" cy="3824287"/>
        </p:xfrm>
        <a:graphic>
          <a:graphicData uri="http://schemas.openxmlformats.org/drawingml/2006/table">
            <a:tbl>
              <a:tblPr/>
              <a:tblGrid>
                <a:gridCol w="1673225"/>
                <a:gridCol w="1671637"/>
                <a:gridCol w="1673225"/>
                <a:gridCol w="1673225"/>
                <a:gridCol w="1671638"/>
              </a:tblGrid>
              <a:tr h="5572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Приз-наки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8" charset="0"/>
                        </a:rPr>
                        <a:t>Варианты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6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omic Sans MS" pitchFamily="66" charset="0"/>
                        </a:rPr>
                        <a:t>А нитки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omic Sans MS" pitchFamily="66" charset="0"/>
                        </a:rPr>
                        <a:t>смесовая нить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omic Sans MS" pitchFamily="66" charset="0"/>
                        </a:rPr>
                        <a:t>шерстяные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omic Sans MS" pitchFamily="66" charset="0"/>
                        </a:rPr>
                        <a:t>шелковые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omic Sans MS" pitchFamily="66" charset="0"/>
                        </a:rPr>
                        <a:t>ирис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omic Sans MS" pitchFamily="66" charset="0"/>
                        </a:rPr>
                        <a:t>Б узор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omic Sans MS" pitchFamily="66" charset="0"/>
                        </a:rPr>
                        <a:t>ракушки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omic Sans MS" pitchFamily="66" charset="0"/>
                        </a:rPr>
                        <a:t>сеточка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omic Sans MS" pitchFamily="66" charset="0"/>
                        </a:rPr>
                        <a:t>жгут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omic Sans MS" pitchFamily="66" charset="0"/>
                        </a:rPr>
                        <a:t>кустики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omic Sans MS" pitchFamily="66" charset="0"/>
                        </a:rPr>
                        <a:t>В цвет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omic Sans MS" pitchFamily="66" charset="0"/>
                        </a:rPr>
                        <a:t>розово-красный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omic Sans MS" pitchFamily="66" charset="0"/>
                        </a:rPr>
                        <a:t>желто-голубой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omic Sans MS" pitchFamily="66" charset="0"/>
                        </a:rPr>
                        <a:t>черный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omic Sans MS" pitchFamily="66" charset="0"/>
                        </a:rPr>
                        <a:t>зелено-красный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omic Sans MS" pitchFamily="66" charset="0"/>
                        </a:rPr>
                        <a:t>Г оформление края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omic Sans MS" pitchFamily="66" charset="0"/>
                        </a:rPr>
                        <a:t>вязаный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omic Sans MS" pitchFamily="66" charset="0"/>
                        </a:rPr>
                        <a:t>узор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omic Sans MS" pitchFamily="66" charset="0"/>
                        </a:rPr>
                        <a:t>тонкая ленточка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omic Sans MS" pitchFamily="66" charset="0"/>
                        </a:rPr>
                        <a:t>тесьма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omic Sans MS" pitchFamily="66" charset="0"/>
                        </a:rPr>
                        <a:t>бахрома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24621" name="TextBox 8"/>
          <p:cNvSpPr txBox="1">
            <a:spLocks noChangeArrowheads="1"/>
          </p:cNvSpPr>
          <p:nvPr/>
        </p:nvSpPr>
        <p:spPr bwMode="auto">
          <a:xfrm>
            <a:off x="468313" y="5013325"/>
            <a:ext cx="83518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omic Sans MS" pitchFamily="66" charset="0"/>
              </a:rPr>
              <a:t>Вывод: А</a:t>
            </a:r>
            <a:r>
              <a:rPr lang="ru-RU" b="1" baseline="-2500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ru-RU" b="1">
                <a:solidFill>
                  <a:srgbClr val="FF0000"/>
                </a:solidFill>
                <a:latin typeface="Comic Sans MS" pitchFamily="66" charset="0"/>
              </a:rPr>
              <a:t>Б</a:t>
            </a:r>
            <a:r>
              <a:rPr lang="ru-RU" b="1" baseline="-25000">
                <a:solidFill>
                  <a:srgbClr val="FF0000"/>
                </a:solidFill>
                <a:latin typeface="Comic Sans MS" pitchFamily="66" charset="0"/>
              </a:rPr>
              <a:t>4</a:t>
            </a:r>
            <a:r>
              <a:rPr lang="ru-RU" b="1">
                <a:solidFill>
                  <a:srgbClr val="FF0000"/>
                </a:solidFill>
                <a:latin typeface="Comic Sans MS" pitchFamily="66" charset="0"/>
              </a:rPr>
              <a:t>В</a:t>
            </a:r>
            <a:r>
              <a:rPr lang="ru-RU" b="1" baseline="-250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ru-RU" b="1">
                <a:solidFill>
                  <a:srgbClr val="FF0000"/>
                </a:solidFill>
                <a:latin typeface="Comic Sans MS" pitchFamily="66" charset="0"/>
              </a:rPr>
              <a:t>Г</a:t>
            </a:r>
            <a:r>
              <a:rPr lang="ru-RU" b="1" baseline="-25000">
                <a:solidFill>
                  <a:srgbClr val="FF0000"/>
                </a:solidFill>
                <a:latin typeface="Comic Sans MS" pitchFamily="66" charset="0"/>
              </a:rPr>
              <a:t>4,2</a:t>
            </a:r>
            <a:endParaRPr lang="ru-RU" b="1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b="1">
                <a:solidFill>
                  <a:srgbClr val="FF0000"/>
                </a:solidFill>
                <a:latin typeface="Comic Sans MS" pitchFamily="66" charset="0"/>
              </a:rPr>
              <a:t>Я вижу плед который связан из смесевой нити, узором столбик с/2н, желто-голубого цвета, и боковые стороны обвязаны узором, а верх и низ – бахромой.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5778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Экономические расчеты.</a:t>
            </a:r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750" y="1341438"/>
            <a:ext cx="8229600" cy="4387850"/>
          </a:xfrm>
        </p:spPr>
        <p:txBody>
          <a:bodyPr>
            <a:normAutofit fontScale="77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Стоимость электроэнергии.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Comic Sans MS" pitchFamily="66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W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лампочки- 100Вт х 1 час = 0,1 кВ/ч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0,1 кВ/ч = 1.70                                 1.70 х 3 = 5,10 р.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30 мин х 81 ряд =                            5 х 41 = 20,5 р.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2 ряда – 1 час                                  Стоимость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w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всего: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81 ряд: 2 = часы                             20,91 = 21 р.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81 : 2 = 40,5 = 41 час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Стоимость пряжи.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1 моток голубой пряжи = 170 р.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1 моток желтой пряжи = 5 р.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5 х 50 = 250 р.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4 х 150 = 680 р.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Всего :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930.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Общая стоимость изделия: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930 + 21 = 951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р.</a:t>
            </a:r>
          </a:p>
          <a:p>
            <a:pPr marL="1703070" lvl="4" indent="-514350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endParaRPr lang="ru-RU" dirty="0" smtClean="0"/>
          </a:p>
        </p:txBody>
      </p:sp>
      <p:pic>
        <p:nvPicPr>
          <p:cNvPr id="2050" name="Picture 2" descr="E:\ч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500438"/>
            <a:ext cx="2213407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4000" smtClean="0"/>
              <a:t>Самоанализ изделия.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38943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  При выполнении своей работы я часто сталкивалась с тем, что в начале петли получались разного размера.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Приходилось распускать полотно и вязать заново</a:t>
            </a:r>
            <a:r>
              <a:rPr lang="ru-RU" dirty="0" smtClean="0">
                <a:solidFill>
                  <a:srgbClr val="CC0099"/>
                </a:solidFill>
                <a:latin typeface="Comic Sans MS" pitchFamily="66" charset="0"/>
              </a:rPr>
              <a:t>. Но в дальнейшем изделие получилось красивым, мягким, приятным на ощупь.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Мое изделие мне понравилось. 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Поэтому я с удовольствием могу связать любые вещи для себя и своих близких, но не повторяя ошибок, которые были при выполнении дальнейшего изделия.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Диаграмма анализа изделия.</a:t>
            </a:r>
          </a:p>
        </p:txBody>
      </p:sp>
      <p:graphicFrame>
        <p:nvGraphicFramePr>
          <p:cNvPr id="27650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288" y="1916113"/>
          <a:ext cx="8229600" cy="4389437"/>
        </p:xfrm>
        <a:graphic>
          <a:graphicData uri="http://schemas.openxmlformats.org/presentationml/2006/ole">
            <p:oleObj spid="_x0000_s27650" r:id="rId3" imgW="8230313" imgH="4389500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mtClean="0"/>
              <a:t>Маркетинг.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38943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Реализация товара – это главная задача в мире.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Для реализации своего товара я должна знать его спрос на рынке.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Мне нужно будет сделать рекламу. </a:t>
            </a:r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Реклама должна быть яркой, впечатляющей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. С помощь неё можно привлечь потребителей. 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Цена должна быть не высокой, доступной для будущих покупателей.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FFC000"/>
                </a:solidFill>
                <a:latin typeface="Comic Sans MS" pitchFamily="66" charset="0"/>
              </a:rPr>
              <a:t>Возможно, я его продам т.к это не первое моё изделие.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Но есть возможность подарить своим родственникам или оставить себе.</a:t>
            </a:r>
            <a:r>
              <a:rPr lang="ru-RU" dirty="0" smtClean="0">
                <a:latin typeface="Comic Sans MS" pitchFamily="66" charset="0"/>
              </a:rPr>
              <a:t>	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Выбор лучшей идеи.</a:t>
            </a:r>
          </a:p>
        </p:txBody>
      </p:sp>
      <p:sp>
        <p:nvSpPr>
          <p:cNvPr id="29698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200" smtClean="0">
                <a:solidFill>
                  <a:srgbClr val="C00000"/>
                </a:solidFill>
                <a:latin typeface="Comic Sans MS" pitchFamily="66" charset="0"/>
              </a:rPr>
              <a:t>Из всех вариантов мне понравился этот плед.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200" smtClean="0">
                <a:solidFill>
                  <a:srgbClr val="C00000"/>
                </a:solidFill>
                <a:latin typeface="Comic Sans MS" pitchFamily="66" charset="0"/>
              </a:rPr>
              <a:t>Во- первых, схема выполнения не сложна для меня т.к узор простой.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200" smtClean="0">
                <a:solidFill>
                  <a:srgbClr val="C00000"/>
                </a:solidFill>
                <a:latin typeface="Comic Sans MS" pitchFamily="66" charset="0"/>
              </a:rPr>
              <a:t>Во-вторых, его изготовление не заняло у меня много времени.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200" smtClean="0">
                <a:solidFill>
                  <a:srgbClr val="C00000"/>
                </a:solidFill>
                <a:latin typeface="Comic Sans MS" pitchFamily="66" charset="0"/>
              </a:rPr>
              <a:t>В- третьих, пряжа для изготовления мягкая, нежная, спокойные пастельные оттенки.</a:t>
            </a:r>
          </a:p>
        </p:txBody>
      </p:sp>
      <p:pic>
        <p:nvPicPr>
          <p:cNvPr id="29699" name="Picture 8" descr="Фото0397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284663" y="1747838"/>
            <a:ext cx="3311525" cy="2484437"/>
          </a:xfrm>
        </p:spPr>
      </p:pic>
      <p:pic>
        <p:nvPicPr>
          <p:cNvPr id="29700" name="Picture 9" descr="Фото0400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435600" y="4221163"/>
            <a:ext cx="3349625" cy="261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mtClean="0"/>
              <a:t>История возникновения.</a:t>
            </a:r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429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smtClean="0"/>
              <a:t> 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>
                <a:solidFill>
                  <a:srgbClr val="FF0000"/>
                </a:solidFill>
                <a:latin typeface="Comic Sans MS" pitchFamily="66" charset="0"/>
              </a:rPr>
              <a:t>Издавна, стараясь украсить свой дом, разнообразить быт, люди стремились использовать самые простые материалы для сочетания несложных форм и средств с неприхотливыми узорами, достигнув при этом высокого мастерства. Ручное вязание изначально появилось как простая утилитарная необходимость, в дальнейшем превратилось в настоящее искусство.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>
                <a:solidFill>
                  <a:srgbClr val="FF0000"/>
                </a:solidFill>
                <a:latin typeface="Comic Sans MS" pitchFamily="66" charset="0"/>
              </a:rPr>
              <a:t> Кто и когда придумал первую петельку, никто не знает, но уже давно известно, что родилась эта чудо-петелька задолго до нашей эры. В Египте в одной из гробниц найдена детская вязаная туфелька, археологи установили, что ей более четырех тысяч лет. А уже в начале нашей эры техника и принципы вязания находились на очень высоком уровне.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/>
          </p:cNvSpPr>
          <p:nvPr>
            <p:ph type="body" idx="1"/>
          </p:nvPr>
        </p:nvSpPr>
        <p:spPr>
          <a:xfrm>
            <a:off x="457200" y="765175"/>
            <a:ext cx="8229600" cy="5559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800" smtClean="0">
                <a:solidFill>
                  <a:srgbClr val="FF0000"/>
                </a:solidFill>
                <a:latin typeface="Comic Sans MS" pitchFamily="66" charset="0"/>
              </a:rPr>
              <a:t>Интересно, что вязание сначала было мужским ремеслом, и мужчины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800" smtClean="0">
                <a:solidFill>
                  <a:srgbClr val="FF0000"/>
                </a:solidFill>
                <a:latin typeface="Comic Sans MS" pitchFamily="66" charset="0"/>
              </a:rPr>
              <a:t> боролись с женской конкуренцией специальными договорами. В 1612 году Пражские чулочники заявили, что под страхом денежного взыскания не примут на работу ни одной женщины! Лишь позднее, когда вязание широко распространилось, им стали заниматься прежде всего женщины. И все равно мужчины не потеряли интереса к вязанию. В 1946 году национальный американский конкурс по вязанию крючком выиграл мужчина, а приз - Золотой крючок - ему вручала лично Эсте Лаудер.</a:t>
            </a:r>
          </a:p>
          <a:p>
            <a:pPr>
              <a:buFont typeface="Wingdings 2" pitchFamily="18" charset="2"/>
              <a:buNone/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6600" smtClean="0">
                <a:solidFill>
                  <a:schemeClr val="accent1"/>
                </a:solidFill>
              </a:rPr>
              <a:t>Актуальность</a:t>
            </a:r>
            <a:r>
              <a:rPr lang="ru-RU" sz="6600" smtClean="0"/>
              <a:t> темы.</a:t>
            </a: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6259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rgbClr val="FF0000"/>
                </a:solidFill>
                <a:latin typeface="Comic Sans MS" pitchFamily="66" charset="0"/>
              </a:rPr>
              <a:t>Как то раз я просматривала журналы по вязанию и в одном из них наткнулась на иллюстрации вязаных пледов. Меня это очень заинтересовало и  привлекло моё внимание. Вязаные вещи всегда актуальны, современны.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rgbClr val="FF0000"/>
                </a:solidFill>
                <a:latin typeface="Comic Sans MS" pitchFamily="66" charset="0"/>
              </a:rPr>
              <a:t>Я решила, что умение вязать вещи пригодилось в жизни. Мне уже приходилось вязать детский костюмчик.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rgbClr val="FF0000"/>
                </a:solidFill>
                <a:latin typeface="Comic Sans MS" pitchFamily="66" charset="0"/>
              </a:rPr>
              <a:t>Дизайн таких вещей никогда не выйдет из моды.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mtClean="0"/>
              <a:t>Литература.</a:t>
            </a: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CC0099"/>
                </a:solidFill>
                <a:latin typeface="Comic Sans MS" pitchFamily="66" charset="0"/>
              </a:rPr>
              <a:t>Ленхаузер Д. и Вайс Р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CC0099"/>
                </a:solidFill>
                <a:latin typeface="Comic Sans MS" pitchFamily="66" charset="0"/>
              </a:rPr>
              <a:t>« Плед за 7 дней» Практическое руководство/ Пер. с англ.-М.: Издательство «Ниола – Пресс», 2007.-144с.:ил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6600" smtClean="0">
                <a:solidFill>
                  <a:schemeClr val="accent1"/>
                </a:solidFill>
              </a:rPr>
              <a:t>Цель проекта.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600" smtClean="0">
                <a:solidFill>
                  <a:srgbClr val="7030A0"/>
                </a:solidFill>
                <a:latin typeface="Comic Sans MS" pitchFamily="66" charset="0"/>
              </a:rPr>
              <a:t>Связать тёплый, мягкий плед, который будет меня  согревать в прохладные зимние вечера. </a:t>
            </a:r>
          </a:p>
        </p:txBody>
      </p:sp>
      <p:pic>
        <p:nvPicPr>
          <p:cNvPr id="1026" name="Picture 2" descr="E:\тт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786190"/>
            <a:ext cx="1714512" cy="2651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E:\л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857629"/>
            <a:ext cx="2247548" cy="26561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6600" smtClean="0"/>
              <a:t>Задачи проекта.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rgbClr val="00B050"/>
                </a:solidFill>
                <a:latin typeface="Comic Sans MS" pitchFamily="66" charset="0"/>
              </a:rPr>
              <a:t>Собрать и изучить информацию о вязании.</a:t>
            </a:r>
          </a:p>
          <a:p>
            <a:pPr eaLnBrk="1" hangingPunct="1"/>
            <a:r>
              <a:rPr lang="ru-RU" sz="3200" smtClean="0">
                <a:solidFill>
                  <a:srgbClr val="00B050"/>
                </a:solidFill>
                <a:latin typeface="Comic Sans MS" pitchFamily="66" charset="0"/>
              </a:rPr>
              <a:t>Выбор лучшей идеи.</a:t>
            </a:r>
          </a:p>
          <a:p>
            <a:pPr eaLnBrk="1" hangingPunct="1"/>
            <a:r>
              <a:rPr lang="ru-RU" sz="3200" smtClean="0">
                <a:solidFill>
                  <a:srgbClr val="00B050"/>
                </a:solidFill>
                <a:latin typeface="Comic Sans MS" pitchFamily="66" charset="0"/>
              </a:rPr>
              <a:t>Выбор материала и инструментов.</a:t>
            </a:r>
          </a:p>
          <a:p>
            <a:pPr eaLnBrk="1" hangingPunct="1"/>
            <a:r>
              <a:rPr lang="ru-RU" sz="3200" smtClean="0">
                <a:solidFill>
                  <a:srgbClr val="00B050"/>
                </a:solidFill>
                <a:latin typeface="Comic Sans MS" pitchFamily="66" charset="0"/>
              </a:rPr>
              <a:t>Анализ проделанной работы.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5400" smtClean="0"/>
              <a:t>Схема выполнения проекта.</a:t>
            </a:r>
          </a:p>
        </p:txBody>
      </p:sp>
      <p:sp>
        <p:nvSpPr>
          <p:cNvPr id="10" name="Овал 9"/>
          <p:cNvSpPr/>
          <p:nvPr/>
        </p:nvSpPr>
        <p:spPr>
          <a:xfrm>
            <a:off x="3348038" y="5157788"/>
            <a:ext cx="2016125" cy="14398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Информационный источник</a:t>
            </a:r>
          </a:p>
        </p:txBody>
      </p:sp>
      <p:sp>
        <p:nvSpPr>
          <p:cNvPr id="11" name="Овал 10"/>
          <p:cNvSpPr/>
          <p:nvPr/>
        </p:nvSpPr>
        <p:spPr>
          <a:xfrm>
            <a:off x="5003800" y="4652963"/>
            <a:ext cx="1728788" cy="13684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Внешний вид</a:t>
            </a:r>
          </a:p>
        </p:txBody>
      </p:sp>
      <p:sp>
        <p:nvSpPr>
          <p:cNvPr id="12" name="Овал 11"/>
          <p:cNvSpPr/>
          <p:nvPr/>
        </p:nvSpPr>
        <p:spPr>
          <a:xfrm>
            <a:off x="1908175" y="4724400"/>
            <a:ext cx="1800225" cy="12969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Цветовая гармония</a:t>
            </a:r>
          </a:p>
        </p:txBody>
      </p:sp>
      <p:sp>
        <p:nvSpPr>
          <p:cNvPr id="13" name="Овал 12"/>
          <p:cNvSpPr/>
          <p:nvPr/>
        </p:nvSpPr>
        <p:spPr>
          <a:xfrm>
            <a:off x="5508625" y="3500438"/>
            <a:ext cx="1727200" cy="14414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Выбор узора</a:t>
            </a:r>
          </a:p>
        </p:txBody>
      </p:sp>
      <p:sp>
        <p:nvSpPr>
          <p:cNvPr id="14" name="Овал 13"/>
          <p:cNvSpPr/>
          <p:nvPr/>
        </p:nvSpPr>
        <p:spPr>
          <a:xfrm>
            <a:off x="1619250" y="3716338"/>
            <a:ext cx="1728788" cy="12255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Техника безопасности</a:t>
            </a:r>
          </a:p>
        </p:txBody>
      </p:sp>
      <p:sp>
        <p:nvSpPr>
          <p:cNvPr id="15" name="Овал 14"/>
          <p:cNvSpPr/>
          <p:nvPr/>
        </p:nvSpPr>
        <p:spPr>
          <a:xfrm>
            <a:off x="1908175" y="2565400"/>
            <a:ext cx="1727200" cy="129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Пряжа, инструменты</a:t>
            </a:r>
          </a:p>
        </p:txBody>
      </p:sp>
      <p:sp>
        <p:nvSpPr>
          <p:cNvPr id="16" name="Овал 15"/>
          <p:cNvSpPr/>
          <p:nvPr/>
        </p:nvSpPr>
        <p:spPr>
          <a:xfrm>
            <a:off x="3348038" y="1916113"/>
            <a:ext cx="1944687" cy="14414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Себестоимость</a:t>
            </a:r>
          </a:p>
        </p:txBody>
      </p:sp>
      <p:sp>
        <p:nvSpPr>
          <p:cNvPr id="17" name="Овал 16"/>
          <p:cNvSpPr/>
          <p:nvPr/>
        </p:nvSpPr>
        <p:spPr>
          <a:xfrm>
            <a:off x="5003800" y="2420938"/>
            <a:ext cx="1584325" cy="13684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Мода</a:t>
            </a:r>
          </a:p>
        </p:txBody>
      </p:sp>
      <p:sp>
        <p:nvSpPr>
          <p:cNvPr id="19" name="Овал 18"/>
          <p:cNvSpPr/>
          <p:nvPr/>
        </p:nvSpPr>
        <p:spPr>
          <a:xfrm>
            <a:off x="3563938" y="3644900"/>
            <a:ext cx="1584325" cy="1079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Вязаный плед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Краткий перечень критерий.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rgbClr val="FF3300"/>
                </a:solidFill>
                <a:latin typeface="Comic Sans MS" pitchFamily="66" charset="0"/>
              </a:rPr>
              <a:t>Изделие должно быть красивым.</a:t>
            </a:r>
          </a:p>
          <a:p>
            <a:pPr eaLnBrk="1" hangingPunct="1"/>
            <a:r>
              <a:rPr lang="ru-RU" sz="3200" smtClean="0">
                <a:solidFill>
                  <a:srgbClr val="FF3300"/>
                </a:solidFill>
                <a:latin typeface="Comic Sans MS" pitchFamily="66" charset="0"/>
              </a:rPr>
              <a:t>Оно должно быть теплым, мягким, значит я должна подобрать соответствующие нитки.</a:t>
            </a:r>
          </a:p>
          <a:p>
            <a:pPr eaLnBrk="1" hangingPunct="1"/>
            <a:r>
              <a:rPr lang="ru-RU" sz="3200" smtClean="0">
                <a:solidFill>
                  <a:srgbClr val="FF3300"/>
                </a:solidFill>
                <a:latin typeface="Comic Sans MS" pitchFamily="66" charset="0"/>
              </a:rPr>
              <a:t>Моя вещь обязана соответствовать  плотности и равномерному вязанию.</a:t>
            </a:r>
          </a:p>
          <a:p>
            <a:pPr eaLnBrk="1" hangingPunct="1"/>
            <a:r>
              <a:rPr lang="ru-RU" sz="3200" smtClean="0">
                <a:solidFill>
                  <a:srgbClr val="FF3300"/>
                </a:solidFill>
                <a:latin typeface="Comic Sans MS" pitchFamily="66" charset="0"/>
              </a:rPr>
              <a:t>Моё изделие не должно быть дорогим.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Выработка идей и вариантов.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850" y="2565400"/>
          <a:ext cx="8496300" cy="2736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36"/>
                <a:gridCol w="2124236"/>
                <a:gridCol w="2124236"/>
                <a:gridCol w="2124236"/>
              </a:tblGrid>
              <a:tr h="11582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Модели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Спрос на рынке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Наличие материала и отделки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Мои умения и навыки</a:t>
                      </a:r>
                      <a:endParaRPr lang="ru-RU" dirty="0"/>
                    </a:p>
                  </a:txBody>
                  <a:tcPr/>
                </a:tc>
              </a:tr>
              <a:tr h="52114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</a:t>
                      </a:r>
                      <a:r>
                        <a:rPr lang="ru-RU" baseline="0" dirty="0" smtClean="0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</a:t>
                      </a:r>
                      <a:endParaRPr lang="ru-RU" dirty="0"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sz="2800" b="1" dirty="0"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ru-RU" sz="2800" b="1" dirty="0"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ru-RU" sz="2800" b="1" dirty="0"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2114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№2</a:t>
                      </a:r>
                      <a:endParaRPr lang="ru-RU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ru-RU" sz="28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ru-RU" sz="28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ru-RU" sz="28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3578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№3</a:t>
                      </a:r>
                      <a:endParaRPr lang="ru-RU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ru-RU" sz="28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sz="28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sz="28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5"/>
          <p:cNvSpPr>
            <a:spLocks noGrp="1"/>
          </p:cNvSpPr>
          <p:nvPr>
            <p:ph type="title"/>
          </p:nvPr>
        </p:nvSpPr>
        <p:spPr>
          <a:xfrm>
            <a:off x="611188" y="765175"/>
            <a:ext cx="2235200" cy="811213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rgbClr val="CC0099"/>
                </a:solidFill>
              </a:rPr>
              <a:t>Описание модели № 1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23850" y="1628775"/>
            <a:ext cx="2519363" cy="31686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Рельефный ажурный узор придает этому  розовому пледу объём.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483" name="Рисунок 7" descr="img12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264" b="19264"/>
          <a:stretch>
            <a:fillRect/>
          </a:stretch>
        </p:blipFill>
        <p:spPr>
          <a:xfrm rot="420000">
            <a:off x="3486150" y="1200150"/>
            <a:ext cx="4618038" cy="3930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Текст 2"/>
          <p:cNvSpPr>
            <a:spLocks noGrp="1"/>
          </p:cNvSpPr>
          <p:nvPr>
            <p:ph type="body" sz="half" idx="2"/>
          </p:nvPr>
        </p:nvSpPr>
        <p:spPr>
          <a:xfrm>
            <a:off x="395288" y="1052513"/>
            <a:ext cx="2570162" cy="2952750"/>
          </a:xfrm>
        </p:spPr>
        <p:txBody>
          <a:bodyPr/>
          <a:lstStyle/>
          <a:p>
            <a:pPr eaLnBrk="1" hangingPunct="1"/>
            <a:r>
              <a:rPr lang="ru-RU" sz="1800" smtClean="0">
                <a:solidFill>
                  <a:srgbClr val="CC0099"/>
                </a:solidFill>
                <a:latin typeface="Comic Sans MS" pitchFamily="66" charset="0"/>
              </a:rPr>
              <a:t>С вязанием этого пледа справятся даже начинающие. Его можно выполнить в любой цветовой гамме: оттенки синего и сиреневого; бежевого и оранжевого; шерсть ярких и контрастных тонов – любой вариант будет смотреться великолепно.</a:t>
            </a:r>
          </a:p>
        </p:txBody>
      </p:sp>
      <p:pic>
        <p:nvPicPr>
          <p:cNvPr id="21506" name="Рисунок 4" descr="img11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264" b="19264"/>
          <a:stretch>
            <a:fillRect/>
          </a:stretch>
        </p:blipFill>
        <p:spPr>
          <a:xfrm rot="420000">
            <a:off x="3641725" y="1247775"/>
            <a:ext cx="4618038" cy="3932238"/>
          </a:xfrm>
        </p:spPr>
      </p:pic>
      <p:sp>
        <p:nvSpPr>
          <p:cNvPr id="6" name="TextBox 5"/>
          <p:cNvSpPr txBox="1"/>
          <p:nvPr/>
        </p:nvSpPr>
        <p:spPr>
          <a:xfrm>
            <a:off x="684213" y="115888"/>
            <a:ext cx="2303462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Описание модели №2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333</TotalTime>
  <Words>819</Words>
  <Application>Microsoft Office PowerPoint</Application>
  <PresentationFormat>Экран (4:3)</PresentationFormat>
  <Paragraphs>135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Calibri</vt:lpstr>
      <vt:lpstr>Constantia</vt:lpstr>
      <vt:lpstr>Wingdings 2</vt:lpstr>
      <vt:lpstr>Comic Sans MS</vt:lpstr>
      <vt:lpstr>Поток</vt:lpstr>
      <vt:lpstr>Поток</vt:lpstr>
      <vt:lpstr>Поток</vt:lpstr>
      <vt:lpstr>Поток</vt:lpstr>
      <vt:lpstr>Диаграмма Microsoft Excel</vt:lpstr>
      <vt:lpstr>Министерство общего и профессионального образования РФ.</vt:lpstr>
      <vt:lpstr>Актуальность темы.</vt:lpstr>
      <vt:lpstr>Цель проекта.</vt:lpstr>
      <vt:lpstr>Задачи проекта.</vt:lpstr>
      <vt:lpstr>Схема выполнения проекта.</vt:lpstr>
      <vt:lpstr>Краткий перечень критерий.</vt:lpstr>
      <vt:lpstr>Выработка идей и вариантов.</vt:lpstr>
      <vt:lpstr>Описание модели № 1</vt:lpstr>
      <vt:lpstr>Слайд 9</vt:lpstr>
      <vt:lpstr>Слайд 10</vt:lpstr>
      <vt:lpstr>Технологическая последовательность изготовления пледа.</vt:lpstr>
      <vt:lpstr>Морфологическая таблица</vt:lpstr>
      <vt:lpstr>Экономические расчеты.</vt:lpstr>
      <vt:lpstr>Самоанализ изделия.</vt:lpstr>
      <vt:lpstr>Диаграмма анализа изделия.</vt:lpstr>
      <vt:lpstr>Маркетинг.</vt:lpstr>
      <vt:lpstr>Выбор лучшей идеи.</vt:lpstr>
      <vt:lpstr>История возникновения.</vt:lpstr>
      <vt:lpstr>Слайд 19</vt:lpstr>
      <vt:lpstr>Литература.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</dc:creator>
  <cp:lastModifiedBy>school</cp:lastModifiedBy>
  <cp:revision>40</cp:revision>
  <dcterms:created xsi:type="dcterms:W3CDTF">2011-03-04T11:56:45Z</dcterms:created>
  <dcterms:modified xsi:type="dcterms:W3CDTF">2011-05-15T09:04:54Z</dcterms:modified>
</cp:coreProperties>
</file>