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92" r:id="rId2"/>
    <p:sldId id="295" r:id="rId3"/>
    <p:sldId id="257" r:id="rId4"/>
    <p:sldId id="260" r:id="rId5"/>
    <p:sldId id="289" r:id="rId6"/>
    <p:sldId id="277" r:id="rId7"/>
    <p:sldId id="261" r:id="rId8"/>
    <p:sldId id="264" r:id="rId9"/>
    <p:sldId id="263" r:id="rId10"/>
    <p:sldId id="262" r:id="rId11"/>
    <p:sldId id="278" r:id="rId12"/>
    <p:sldId id="282" r:id="rId13"/>
    <p:sldId id="284" r:id="rId14"/>
    <p:sldId id="283" r:id="rId15"/>
    <p:sldId id="301" r:id="rId16"/>
    <p:sldId id="269" r:id="rId17"/>
    <p:sldId id="268" r:id="rId18"/>
    <p:sldId id="298" r:id="rId19"/>
    <p:sldId id="281" r:id="rId20"/>
    <p:sldId id="291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FF0066"/>
    <a:srgbClr val="00FFFF"/>
    <a:srgbClr val="00FF00"/>
    <a:srgbClr val="003300"/>
    <a:srgbClr val="00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864" y="-6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92EC9A-F5AA-4D5F-BAD7-52F521E3F5A0}" type="datetimeFigureOut">
              <a:rPr lang="ru-RU" smtClean="0"/>
              <a:pPr/>
              <a:t>10.03.2003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B27A55-7705-4D4E-9939-728760290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B27A55-7705-4D4E-9939-728760290051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B27A55-7705-4D4E-9939-728760290051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1BFE-953B-4E1F-A223-55B5696DCF54}" type="datetimeFigureOut">
              <a:rPr lang="ru-RU" smtClean="0"/>
              <a:pPr/>
              <a:t>10.03.2003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40324-DAEA-4F1F-9A0B-71DD4BA34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1BFE-953B-4E1F-A223-55B5696DCF54}" type="datetimeFigureOut">
              <a:rPr lang="ru-RU" smtClean="0"/>
              <a:pPr/>
              <a:t>10.03.2003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40324-DAEA-4F1F-9A0B-71DD4BA34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1BFE-953B-4E1F-A223-55B5696DCF54}" type="datetimeFigureOut">
              <a:rPr lang="ru-RU" smtClean="0"/>
              <a:pPr/>
              <a:t>10.03.2003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40324-DAEA-4F1F-9A0B-71DD4BA34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5E49B46-7E3B-4A25-A1EA-48B6ADB084A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1BFE-953B-4E1F-A223-55B5696DCF54}" type="datetimeFigureOut">
              <a:rPr lang="ru-RU" smtClean="0"/>
              <a:pPr/>
              <a:t>10.03.2003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40324-DAEA-4F1F-9A0B-71DD4BA34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1BFE-953B-4E1F-A223-55B5696DCF54}" type="datetimeFigureOut">
              <a:rPr lang="ru-RU" smtClean="0"/>
              <a:pPr/>
              <a:t>10.03.2003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40324-DAEA-4F1F-9A0B-71DD4BA34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1BFE-953B-4E1F-A223-55B5696DCF54}" type="datetimeFigureOut">
              <a:rPr lang="ru-RU" smtClean="0"/>
              <a:pPr/>
              <a:t>10.03.2003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40324-DAEA-4F1F-9A0B-71DD4BA34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1BFE-953B-4E1F-A223-55B5696DCF54}" type="datetimeFigureOut">
              <a:rPr lang="ru-RU" smtClean="0"/>
              <a:pPr/>
              <a:t>10.03.2003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40324-DAEA-4F1F-9A0B-71DD4BA34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1BFE-953B-4E1F-A223-55B5696DCF54}" type="datetimeFigureOut">
              <a:rPr lang="ru-RU" smtClean="0"/>
              <a:pPr/>
              <a:t>10.03.2003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40324-DAEA-4F1F-9A0B-71DD4BA34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1BFE-953B-4E1F-A223-55B5696DCF54}" type="datetimeFigureOut">
              <a:rPr lang="ru-RU" smtClean="0"/>
              <a:pPr/>
              <a:t>10.03.2003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40324-DAEA-4F1F-9A0B-71DD4BA34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1BFE-953B-4E1F-A223-55B5696DCF54}" type="datetimeFigureOut">
              <a:rPr lang="ru-RU" smtClean="0"/>
              <a:pPr/>
              <a:t>10.03.2003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40324-DAEA-4F1F-9A0B-71DD4BA34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1BFE-953B-4E1F-A223-55B5696DCF54}" type="datetimeFigureOut">
              <a:rPr lang="ru-RU" smtClean="0"/>
              <a:pPr/>
              <a:t>10.03.2003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40324-DAEA-4F1F-9A0B-71DD4BA34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81BFE-953B-4E1F-A223-55B5696DCF54}" type="datetimeFigureOut">
              <a:rPr lang="ru-RU" smtClean="0"/>
              <a:pPr/>
              <a:t>10.03.2003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C40324-DAEA-4F1F-9A0B-71DD4BA34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duce\МОЯ ПАПКА\Мои документы\Мусор\f_182244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04864"/>
            <a:ext cx="3384376" cy="3600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179512" y="260648"/>
            <a:ext cx="8784976" cy="20005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rgbClr val="0033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ЭКОЛОГИЧЕСКИЙ ПРОЕКТ</a:t>
            </a:r>
          </a:p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На  тему:</a:t>
            </a:r>
          </a:p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 </a:t>
            </a:r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</a:t>
            </a: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ЧИСТИМ  ПЛАНЕТУ ОТ МУСОРА»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179512" y="2276872"/>
            <a:ext cx="8784976" cy="3528392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000" b="1" i="1" dirty="0" smtClean="0">
                <a:solidFill>
                  <a:srgbClr val="003300"/>
                </a:solidFill>
                <a:ea typeface="Batang" pitchFamily="18" charset="-127"/>
                <a:cs typeface="Narkisim" pitchFamily="34" charset="-79"/>
              </a:rPr>
              <a:t> </a:t>
            </a:r>
            <a:endParaRPr kumimoji="0" lang="ru-RU" sz="2000" b="1" i="1" u="none" strike="noStrike" kern="1200" cap="none" spc="0" normalizeH="0" baseline="0" noProof="0" dirty="0" smtClean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+mn-lt"/>
              <a:ea typeface="Batang" pitchFamily="18" charset="-127"/>
              <a:cs typeface="Aparajit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03848" y="2348880"/>
            <a:ext cx="5720995" cy="31824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90099"/>
                </a:solidFill>
                <a:ea typeface="Batang" pitchFamily="18" charset="-127"/>
                <a:cs typeface="Narkisim" pitchFamily="34" charset="-79"/>
              </a:rPr>
              <a:t>У</a:t>
            </a:r>
            <a:r>
              <a:rPr lang="ru-RU" sz="2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90099"/>
                </a:solidFill>
                <a:effectLst/>
                <a:ea typeface="Batang" pitchFamily="18" charset="-127"/>
                <a:cs typeface="Narkisim" pitchFamily="34" charset="-79"/>
              </a:rPr>
              <a:t>ЧАСТНИКИ  ПРОЕКТА  УЧАЩИЕСЯ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90099"/>
                </a:solidFill>
                <a:effectLst/>
                <a:ea typeface="Batang" pitchFamily="18" charset="-127"/>
                <a:cs typeface="Narkisim" pitchFamily="34" charset="-79"/>
              </a:rPr>
              <a:t>  4 КЛАССА МКОУСОШ №11 п. ОУС</a:t>
            </a:r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a typeface="Batang" pitchFamily="18" charset="-127"/>
                <a:cs typeface="Narkisim" pitchFamily="34" charset="-79"/>
              </a:rPr>
              <a:t> 1.Журавина Александра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2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/>
                <a:ea typeface="Batang" pitchFamily="18" charset="-127"/>
                <a:cs typeface="Narkisim" pitchFamily="34" charset="-79"/>
              </a:rPr>
              <a:t>          2.Менщикова Виктория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a typeface="Batang" pitchFamily="18" charset="-127"/>
                <a:cs typeface="Narkisim" pitchFamily="34" charset="-79"/>
              </a:rPr>
              <a:t>3.Миронов Максим  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2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/>
                <a:ea typeface="Batang" pitchFamily="18" charset="-127"/>
                <a:cs typeface="Narkisim" pitchFamily="34" charset="-79"/>
              </a:rPr>
              <a:t> 4.Николаев Никита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a typeface="Batang" pitchFamily="18" charset="-127"/>
                <a:cs typeface="Narkisim" pitchFamily="34" charset="-79"/>
              </a:rPr>
              <a:t> 5.Скорнякова Алина</a:t>
            </a:r>
            <a:r>
              <a:rPr lang="ru-RU" sz="2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/>
                <a:ea typeface="Batang" pitchFamily="18" charset="-127"/>
                <a:cs typeface="Narkisim" pitchFamily="34" charset="-79"/>
              </a:rPr>
              <a:t> 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79512" y="5877272"/>
            <a:ext cx="8784976" cy="8640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/>
          <a:p>
            <a:pPr marL="1714500" lvl="3" indent="-342900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400" b="1" u="sng" dirty="0" smtClean="0">
                <a:solidFill>
                  <a:srgbClr val="003300"/>
                </a:solidFill>
              </a:rPr>
              <a:t>Руководитель проекта: Нохрина С.Н. МКОУСОШ №11   п.Оус    </a:t>
            </a:r>
            <a:r>
              <a:rPr lang="ru-RU" sz="2400" b="1" u="sng" dirty="0" err="1" smtClean="0">
                <a:solidFill>
                  <a:srgbClr val="003300"/>
                </a:solidFill>
              </a:rPr>
              <a:t>г.Ивделя</a:t>
            </a:r>
            <a:r>
              <a:rPr lang="ru-RU" sz="2400" b="1" u="sng" dirty="0" smtClean="0">
                <a:solidFill>
                  <a:srgbClr val="003300"/>
                </a:solidFill>
              </a:rPr>
              <a:t>  2013 г.</a:t>
            </a:r>
            <a:endParaRPr kumimoji="0" lang="ru-RU" sz="2400" b="1" i="0" u="sng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116632"/>
            <a:ext cx="9144000" cy="153888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«ВТОРАЯ  ЖИЗНЬ </a:t>
            </a: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ненужных вещей».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4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" name="Picture 2" descr="C:\Users\Oyc\Desktop\фото смотр\IMG_29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124744"/>
            <a:ext cx="7848872" cy="5208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IMG_295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260648"/>
            <a:ext cx="4824536" cy="2736304"/>
          </a:xfrm>
          <a:prstGeom prst="rect">
            <a:avLst/>
          </a:prstGeom>
          <a:ln w="57150">
            <a:solidFill>
              <a:srgbClr val="00FF00"/>
            </a:solidFill>
          </a:ln>
        </p:spPr>
      </p:pic>
      <p:pic>
        <p:nvPicPr>
          <p:cNvPr id="3" name="Рисунок 2" descr="IMG_294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3284984"/>
            <a:ext cx="4712072" cy="3435424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1026" name="Picture 2" descr="C:\Users\Oyc\Desktop\фото смотр и для зкоколобка\IMG_29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3212976"/>
            <a:ext cx="3024336" cy="3384376"/>
          </a:xfrm>
          <a:prstGeom prst="rect">
            <a:avLst/>
          </a:prstGeom>
          <a:noFill/>
          <a:ln w="57150">
            <a:solidFill>
              <a:srgbClr val="FF0066"/>
            </a:solidFill>
          </a:ln>
        </p:spPr>
      </p:pic>
      <p:pic>
        <p:nvPicPr>
          <p:cNvPr id="1027" name="Picture 3" descr="C:\Users\Oyc\Desktop\IMG_292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260648"/>
            <a:ext cx="3024336" cy="2785418"/>
          </a:xfrm>
          <a:prstGeom prst="rect">
            <a:avLst/>
          </a:prstGeom>
          <a:noFill/>
          <a:ln w="57150">
            <a:solidFill>
              <a:srgbClr val="00FFFF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251520" y="0"/>
            <a:ext cx="8496944" cy="170651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990099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Экологический  театр  моды !</a:t>
            </a:r>
            <a:endParaRPr lang="ru-RU" sz="3600" kern="10" spc="0" dirty="0">
              <a:ln w="9525">
                <a:solidFill>
                  <a:srgbClr val="CC99FF"/>
                </a:solidFill>
                <a:round/>
                <a:headEnd/>
                <a:tailEnd/>
              </a:ln>
              <a:solidFill>
                <a:srgbClr val="990099"/>
              </a:soli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Impact"/>
            </a:endParaRPr>
          </a:p>
        </p:txBody>
      </p:sp>
      <p:pic>
        <p:nvPicPr>
          <p:cNvPr id="1027" name="Picture 3" descr="C:\Users\Oyc\Desktop\фото смотр и для зкоколобка\IMG_29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700808"/>
            <a:ext cx="3600400" cy="4680520"/>
          </a:xfrm>
          <a:prstGeom prst="rect">
            <a:avLst/>
          </a:prstGeom>
          <a:noFill/>
          <a:ln w="76200">
            <a:solidFill>
              <a:srgbClr val="FF0066"/>
            </a:solidFill>
          </a:ln>
        </p:spPr>
      </p:pic>
      <p:pic>
        <p:nvPicPr>
          <p:cNvPr id="1029" name="Picture 5" descr="C:\Users\Oyc\Desktop\фото смотр и для зкоколобка\IMG_29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1700808"/>
            <a:ext cx="3456384" cy="4712072"/>
          </a:xfrm>
          <a:prstGeom prst="rect">
            <a:avLst/>
          </a:prstGeom>
          <a:noFill/>
          <a:ln w="76200">
            <a:solidFill>
              <a:srgbClr val="FF0066"/>
            </a:solidFill>
          </a:ln>
        </p:spPr>
      </p:pic>
      <p:sp>
        <p:nvSpPr>
          <p:cNvPr id="8" name="5-конечная звезда 7"/>
          <p:cNvSpPr/>
          <p:nvPr/>
        </p:nvSpPr>
        <p:spPr>
          <a:xfrm>
            <a:off x="8028384" y="1196752"/>
            <a:ext cx="914400" cy="9144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3995936" y="5661248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>
            <a:off x="8229600" y="5661248"/>
            <a:ext cx="914400" cy="914400"/>
          </a:xfrm>
          <a:prstGeom prst="star5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>
            <a:off x="4211960" y="1340768"/>
            <a:ext cx="914400" cy="9144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990099"/>
              </a:soli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>
            <a:off x="4139952" y="3429000"/>
            <a:ext cx="914400" cy="914400"/>
          </a:xfrm>
          <a:prstGeom prst="star5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>
            <a:off x="179512" y="1628800"/>
            <a:ext cx="914400" cy="914400"/>
          </a:xfrm>
          <a:prstGeom prst="star5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0" y="5661248"/>
            <a:ext cx="914400" cy="914400"/>
          </a:xfrm>
          <a:prstGeom prst="star5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5-конечная звезда 3"/>
          <p:cNvSpPr/>
          <p:nvPr/>
        </p:nvSpPr>
        <p:spPr>
          <a:xfrm>
            <a:off x="611560" y="332656"/>
            <a:ext cx="72008" cy="4571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8172400" y="188640"/>
            <a:ext cx="792088" cy="764704"/>
          </a:xfrm>
          <a:prstGeom prst="star5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4427984" y="476672"/>
            <a:ext cx="792088" cy="764704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5-конечная звезда 7"/>
          <p:cNvSpPr/>
          <p:nvPr/>
        </p:nvSpPr>
        <p:spPr>
          <a:xfrm>
            <a:off x="8351912" y="2852936"/>
            <a:ext cx="792088" cy="76470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>
            <a:off x="5724128" y="5949280"/>
            <a:ext cx="792088" cy="50405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>
            <a:off x="179512" y="0"/>
            <a:ext cx="792088" cy="764704"/>
          </a:xfrm>
          <a:prstGeom prst="star5">
            <a:avLst/>
          </a:prstGeom>
          <a:solidFill>
            <a:srgbClr val="99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8351912" y="5661248"/>
            <a:ext cx="792088" cy="764704"/>
          </a:xfrm>
          <a:prstGeom prst="star5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5-конечная звезда 16"/>
          <p:cNvSpPr/>
          <p:nvPr/>
        </p:nvSpPr>
        <p:spPr>
          <a:xfrm>
            <a:off x="4716016" y="5733256"/>
            <a:ext cx="792088" cy="76470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C:\Users\Oyc\Desktop\фото смотр и для зкоколобка\IMG_29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764704"/>
            <a:ext cx="3600400" cy="5688632"/>
          </a:xfrm>
          <a:prstGeom prst="rect">
            <a:avLst/>
          </a:prstGeom>
          <a:noFill/>
        </p:spPr>
      </p:pic>
      <p:pic>
        <p:nvPicPr>
          <p:cNvPr id="3" name="Picture 3" descr="C:\Users\Oyc\Desktop\IMG_298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188640"/>
            <a:ext cx="2736304" cy="6408712"/>
          </a:xfrm>
          <a:prstGeom prst="rect">
            <a:avLst/>
          </a:prstGeom>
          <a:noFill/>
        </p:spPr>
      </p:pic>
      <p:sp>
        <p:nvSpPr>
          <p:cNvPr id="19" name="5-конечная звезда 18"/>
          <p:cNvSpPr/>
          <p:nvPr/>
        </p:nvSpPr>
        <p:spPr>
          <a:xfrm>
            <a:off x="4355976" y="2852936"/>
            <a:ext cx="792088" cy="764704"/>
          </a:xfrm>
          <a:prstGeom prst="star5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5-конечная звезда 20"/>
          <p:cNvSpPr/>
          <p:nvPr/>
        </p:nvSpPr>
        <p:spPr>
          <a:xfrm>
            <a:off x="0" y="5949280"/>
            <a:ext cx="792088" cy="76470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5-конечная звезда 21"/>
          <p:cNvSpPr/>
          <p:nvPr/>
        </p:nvSpPr>
        <p:spPr>
          <a:xfrm>
            <a:off x="0" y="2996952"/>
            <a:ext cx="792088" cy="764704"/>
          </a:xfrm>
          <a:prstGeom prst="star5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50" name="Picture 2" descr="C:\Users\Oyc\Desktop\фото смотр и для зкоколобка\IMG_29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620688"/>
            <a:ext cx="3456384" cy="4824536"/>
          </a:xfrm>
          <a:prstGeom prst="rect">
            <a:avLst/>
          </a:prstGeom>
          <a:noFill/>
          <a:ln w="76200">
            <a:solidFill>
              <a:srgbClr val="00FFFF"/>
            </a:solidFill>
          </a:ln>
        </p:spPr>
      </p:pic>
      <p:pic>
        <p:nvPicPr>
          <p:cNvPr id="2051" name="Picture 3" descr="C:\Users\Oyc\Desktop\IMG_29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620688"/>
            <a:ext cx="3600399" cy="4824536"/>
          </a:xfrm>
          <a:prstGeom prst="rect">
            <a:avLst/>
          </a:prstGeom>
          <a:noFill/>
          <a:ln w="57150">
            <a:solidFill>
              <a:srgbClr val="00FFFF"/>
            </a:solidFill>
          </a:ln>
        </p:spPr>
      </p:pic>
      <p:sp>
        <p:nvSpPr>
          <p:cNvPr id="4" name="5-конечная звезда 3"/>
          <p:cNvSpPr/>
          <p:nvPr/>
        </p:nvSpPr>
        <p:spPr>
          <a:xfrm>
            <a:off x="611560" y="332656"/>
            <a:ext cx="72008" cy="4571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5-конечная звезда 4"/>
          <p:cNvSpPr/>
          <p:nvPr/>
        </p:nvSpPr>
        <p:spPr>
          <a:xfrm>
            <a:off x="251520" y="188640"/>
            <a:ext cx="792088" cy="76470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5-конечная звезда 5"/>
          <p:cNvSpPr/>
          <p:nvPr/>
        </p:nvSpPr>
        <p:spPr>
          <a:xfrm>
            <a:off x="8172400" y="188640"/>
            <a:ext cx="792088" cy="764704"/>
          </a:xfrm>
          <a:prstGeom prst="star5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5-конечная звезда 6"/>
          <p:cNvSpPr/>
          <p:nvPr/>
        </p:nvSpPr>
        <p:spPr>
          <a:xfrm>
            <a:off x="4211960" y="188640"/>
            <a:ext cx="792088" cy="764704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5-конечная звезда 7"/>
          <p:cNvSpPr/>
          <p:nvPr/>
        </p:nvSpPr>
        <p:spPr>
          <a:xfrm>
            <a:off x="8351912" y="2852936"/>
            <a:ext cx="792088" cy="76470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5-конечная звезда 8"/>
          <p:cNvSpPr/>
          <p:nvPr/>
        </p:nvSpPr>
        <p:spPr>
          <a:xfrm>
            <a:off x="0" y="5013176"/>
            <a:ext cx="792088" cy="76470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5-конечная звезда 10"/>
          <p:cNvSpPr/>
          <p:nvPr/>
        </p:nvSpPr>
        <p:spPr>
          <a:xfrm>
            <a:off x="5724128" y="5949280"/>
            <a:ext cx="792088" cy="50405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5-конечная звезда 11"/>
          <p:cNvSpPr/>
          <p:nvPr/>
        </p:nvSpPr>
        <p:spPr>
          <a:xfrm>
            <a:off x="0" y="2708920"/>
            <a:ext cx="792088" cy="764704"/>
          </a:xfrm>
          <a:prstGeom prst="star5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5-конечная звезда 12"/>
          <p:cNvSpPr/>
          <p:nvPr/>
        </p:nvSpPr>
        <p:spPr>
          <a:xfrm>
            <a:off x="4139952" y="2420888"/>
            <a:ext cx="792088" cy="764704"/>
          </a:xfrm>
          <a:prstGeom prst="star5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5-конечная звезда 13"/>
          <p:cNvSpPr/>
          <p:nvPr/>
        </p:nvSpPr>
        <p:spPr>
          <a:xfrm>
            <a:off x="8351912" y="5013176"/>
            <a:ext cx="792088" cy="764704"/>
          </a:xfrm>
          <a:prstGeom prst="star5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1520" y="5445224"/>
            <a:ext cx="8718211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900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Руководитель  экологического театра:</a:t>
            </a:r>
          </a:p>
          <a:p>
            <a:pPr algn="ctr"/>
            <a:r>
              <a:rPr lang="ru-RU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900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Т</a:t>
            </a:r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900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упицина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900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900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Т.К.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990099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7" name="5-конечная звезда 16"/>
          <p:cNvSpPr/>
          <p:nvPr/>
        </p:nvSpPr>
        <p:spPr>
          <a:xfrm>
            <a:off x="4211960" y="4077072"/>
            <a:ext cx="792088" cy="76470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IMG_2997.JPG"/>
          <p:cNvPicPr>
            <a:picLocks noChangeAspect="1"/>
          </p:cNvPicPr>
          <p:nvPr/>
        </p:nvPicPr>
        <p:blipFill>
          <a:blip r:embed="rId3" cstate="print"/>
          <a:srcRect l="11905" t="9838" r="4818" b="7476"/>
          <a:stretch>
            <a:fillRect/>
          </a:stretch>
        </p:blipFill>
        <p:spPr>
          <a:xfrm>
            <a:off x="395536" y="1268760"/>
            <a:ext cx="3888432" cy="2448272"/>
          </a:xfrm>
          <a:prstGeom prst="rect">
            <a:avLst/>
          </a:prstGeom>
        </p:spPr>
      </p:pic>
      <p:pic>
        <p:nvPicPr>
          <p:cNvPr id="3" name="Рисунок 2" descr="IMG_2998.JPG"/>
          <p:cNvPicPr>
            <a:picLocks noChangeAspect="1"/>
          </p:cNvPicPr>
          <p:nvPr/>
        </p:nvPicPr>
        <p:blipFill>
          <a:blip r:embed="rId4" cstate="print"/>
          <a:srcRect l="5704" t="11019" r="9247" b="7476"/>
          <a:stretch>
            <a:fillRect/>
          </a:stretch>
        </p:blipFill>
        <p:spPr>
          <a:xfrm>
            <a:off x="395536" y="4005064"/>
            <a:ext cx="3816424" cy="2448272"/>
          </a:xfrm>
          <a:prstGeom prst="rect">
            <a:avLst/>
          </a:prstGeom>
        </p:spPr>
      </p:pic>
      <p:pic>
        <p:nvPicPr>
          <p:cNvPr id="4" name="Рисунок 3" descr="IMG_2999.JPG"/>
          <p:cNvPicPr>
            <a:picLocks noChangeAspect="1"/>
          </p:cNvPicPr>
          <p:nvPr/>
        </p:nvPicPr>
        <p:blipFill>
          <a:blip r:embed="rId5" cstate="print"/>
          <a:srcRect l="4818" t="7476" r="6590" b="8657"/>
          <a:stretch>
            <a:fillRect/>
          </a:stretch>
        </p:blipFill>
        <p:spPr>
          <a:xfrm>
            <a:off x="4644008" y="1268760"/>
            <a:ext cx="3888432" cy="2376264"/>
          </a:xfrm>
          <a:prstGeom prst="rect">
            <a:avLst/>
          </a:prstGeom>
        </p:spPr>
      </p:pic>
      <p:pic>
        <p:nvPicPr>
          <p:cNvPr id="5" name="Рисунок 4" descr="IMG_3001.JPG"/>
          <p:cNvPicPr>
            <a:picLocks noChangeAspect="1"/>
          </p:cNvPicPr>
          <p:nvPr/>
        </p:nvPicPr>
        <p:blipFill>
          <a:blip r:embed="rId6" cstate="print"/>
          <a:srcRect l="4818" t="9838" r="8361" b="6294"/>
          <a:stretch>
            <a:fillRect/>
          </a:stretch>
        </p:blipFill>
        <p:spPr>
          <a:xfrm>
            <a:off x="4716016" y="4005064"/>
            <a:ext cx="3888432" cy="24482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1520" y="0"/>
            <a:ext cx="8388425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900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900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исунки на тему: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« </a:t>
            </a: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ак  прекрасен  этот мир !»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12776"/>
            <a:ext cx="8640960" cy="5256584"/>
          </a:xfrm>
          <a:ln w="57150">
            <a:solidFill>
              <a:srgbClr val="009900"/>
            </a:solidFill>
          </a:ln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3300"/>
                </a:solidFill>
                <a:ea typeface="Batang" pitchFamily="18" charset="-127"/>
                <a:cs typeface="Narkisim" pitchFamily="34" charset="-79"/>
              </a:rPr>
              <a:t>На свалках нужно запускать установки, позволяющие уничтожать любые отходы без вреда для окружающей среды.</a:t>
            </a:r>
            <a:endParaRPr lang="ru-RU" sz="2800" b="1" dirty="0" smtClean="0">
              <a:solidFill>
                <a:srgbClr val="003300"/>
              </a:solidFill>
              <a:ea typeface="Batang" pitchFamily="18" charset="-127"/>
              <a:cs typeface="Aparajita" pitchFamily="34" charset="0"/>
            </a:endParaRPr>
          </a:p>
          <a:p>
            <a:r>
              <a:rPr lang="ru-RU" sz="2800" b="1" dirty="0" smtClean="0">
                <a:solidFill>
                  <a:srgbClr val="003300"/>
                </a:solidFill>
                <a:ea typeface="Batang" pitchFamily="18" charset="-127"/>
                <a:cs typeface="Aparajita" pitchFamily="34" charset="0"/>
              </a:rPr>
              <a:t>Придумать такую обработку, чтобы получался другой полезный продукт, например стройматериалы.</a:t>
            </a:r>
          </a:p>
          <a:p>
            <a:r>
              <a:rPr lang="ru-RU" sz="2800" b="1" dirty="0" smtClean="0">
                <a:solidFill>
                  <a:srgbClr val="003300"/>
                </a:solidFill>
                <a:ea typeface="Batang" pitchFamily="18" charset="-127"/>
                <a:cs typeface="Aparajita" pitchFamily="34" charset="0"/>
              </a:rPr>
              <a:t>Сортировать мусор для дальнейшей переработки.</a:t>
            </a:r>
          </a:p>
          <a:p>
            <a:r>
              <a:rPr lang="ru-RU" sz="2800" b="1" dirty="0" smtClean="0">
                <a:solidFill>
                  <a:srgbClr val="003300"/>
                </a:solidFill>
                <a:ea typeface="Batang" pitchFamily="18" charset="-127"/>
                <a:cs typeface="Aparajita" pitchFamily="34" charset="0"/>
              </a:rPr>
              <a:t> Просроченные лекарства сдавать в аптеку.</a:t>
            </a:r>
          </a:p>
          <a:p>
            <a:r>
              <a:rPr lang="ru-RU" sz="2800" b="1" dirty="0" smtClean="0">
                <a:solidFill>
                  <a:srgbClr val="003300"/>
                </a:solidFill>
                <a:ea typeface="Batang" pitchFamily="18" charset="-127"/>
                <a:cs typeface="Aparajita" pitchFamily="34" charset="0"/>
              </a:rPr>
              <a:t>Батарейки сдавать в пункты приема.</a:t>
            </a:r>
          </a:p>
          <a:p>
            <a:r>
              <a:rPr lang="ru-RU" sz="2800" b="1" dirty="0" smtClean="0">
                <a:solidFill>
                  <a:srgbClr val="003300"/>
                </a:solidFill>
                <a:ea typeface="Batang" pitchFamily="18" charset="-127"/>
                <a:cs typeface="Aparajita" pitchFamily="34" charset="0"/>
              </a:rPr>
              <a:t>Ненужные вещи отправлять в благотворительные организации.</a:t>
            </a:r>
          </a:p>
          <a:p>
            <a:endParaRPr lang="ru-RU" sz="2400" b="1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882047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Наши  предложения  уничтожения мусора: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7016" y="1988840"/>
            <a:ext cx="8461448" cy="4464496"/>
          </a:xfrm>
          <a:ln w="57150"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3300"/>
                </a:solidFill>
                <a:ea typeface="Batang" pitchFamily="18" charset="-127"/>
                <a:cs typeface="Narkisim" pitchFamily="34" charset="-79"/>
              </a:rPr>
              <a:t>выявлять</a:t>
            </a:r>
            <a:r>
              <a:rPr lang="ru-RU" b="1" dirty="0" smtClean="0">
                <a:solidFill>
                  <a:srgbClr val="003300"/>
                </a:solidFill>
                <a:ea typeface="Batang" pitchFamily="18" charset="-127"/>
                <a:cs typeface="Aparajita" pitchFamily="34" charset="0"/>
              </a:rPr>
              <a:t> несанкционированные свалки и сообщать о них ;</a:t>
            </a:r>
          </a:p>
          <a:p>
            <a:r>
              <a:rPr lang="ru-RU" b="1" dirty="0" smtClean="0">
                <a:solidFill>
                  <a:srgbClr val="003300"/>
                </a:solidFill>
                <a:ea typeface="Batang" pitchFamily="18" charset="-127"/>
                <a:cs typeface="Aparajita" pitchFamily="34" charset="0"/>
              </a:rPr>
              <a:t>организовывать сбор макулатуры и металлолома</a:t>
            </a:r>
            <a:r>
              <a:rPr lang="en-US" b="1" dirty="0" smtClean="0">
                <a:solidFill>
                  <a:srgbClr val="003300"/>
                </a:solidFill>
                <a:ea typeface="Batang" pitchFamily="18" charset="-127"/>
                <a:cs typeface="Aparajita" pitchFamily="34" charset="0"/>
              </a:rPr>
              <a:t>;</a:t>
            </a:r>
            <a:endParaRPr lang="ru-RU" b="1" dirty="0" smtClean="0">
              <a:solidFill>
                <a:srgbClr val="003300"/>
              </a:solidFill>
              <a:ea typeface="Batang" pitchFamily="18" charset="-127"/>
              <a:cs typeface="Aparajita" pitchFamily="34" charset="0"/>
            </a:endParaRPr>
          </a:p>
          <a:p>
            <a:r>
              <a:rPr lang="ru-RU" b="1" dirty="0" smtClean="0">
                <a:solidFill>
                  <a:srgbClr val="003300"/>
                </a:solidFill>
                <a:ea typeface="Batang" pitchFamily="18" charset="-127"/>
                <a:cs typeface="Aparajita" pitchFamily="34" charset="0"/>
              </a:rPr>
              <a:t>выпустить листовки о вреде мусора;</a:t>
            </a:r>
          </a:p>
          <a:p>
            <a:r>
              <a:rPr lang="ru-RU" b="1" dirty="0" smtClean="0">
                <a:solidFill>
                  <a:srgbClr val="003300"/>
                </a:solidFill>
                <a:ea typeface="Batang" pitchFamily="18" charset="-127"/>
                <a:cs typeface="Aparajita" pitchFamily="34" charset="0"/>
              </a:rPr>
              <a:t>рассказать младшим школьникам о том, как надо обращаться   с отходами;</a:t>
            </a:r>
          </a:p>
          <a:p>
            <a:r>
              <a:rPr lang="ru-RU" b="1" dirty="0" smtClean="0">
                <a:solidFill>
                  <a:srgbClr val="003300"/>
                </a:solidFill>
                <a:ea typeface="Batang" pitchFamily="18" charset="-127"/>
                <a:cs typeface="Aparajita" pitchFamily="34" charset="0"/>
              </a:rPr>
              <a:t>организовать субботник по сбору мусора</a:t>
            </a:r>
            <a:r>
              <a:rPr lang="en-US" b="1" dirty="0" smtClean="0">
                <a:solidFill>
                  <a:srgbClr val="003300"/>
                </a:solidFill>
                <a:ea typeface="Batang" pitchFamily="18" charset="-127"/>
                <a:cs typeface="Aparajita" pitchFamily="34" charset="0"/>
              </a:rPr>
              <a:t>;</a:t>
            </a:r>
            <a:r>
              <a:rPr lang="ru-RU" b="1" dirty="0" smtClean="0">
                <a:solidFill>
                  <a:srgbClr val="003300"/>
                </a:solidFill>
                <a:ea typeface="Batang" pitchFamily="18" charset="-127"/>
                <a:cs typeface="Aparajita" pitchFamily="34" charset="0"/>
              </a:rPr>
              <a:t> </a:t>
            </a:r>
          </a:p>
          <a:p>
            <a:endParaRPr lang="ru-RU" sz="2400" b="1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260648"/>
            <a:ext cx="712879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 мы можем помочь справиться с отходами</a:t>
            </a:r>
            <a:r>
              <a:rPr lang="en-US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?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512" y="274638"/>
            <a:ext cx="5976664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 descr="убери мус.jpg"/>
          <p:cNvPicPr>
            <a:picLocks noChangeAspect="1"/>
          </p:cNvPicPr>
          <p:nvPr/>
        </p:nvPicPr>
        <p:blipFill>
          <a:blip r:embed="rId3" cstate="print"/>
          <a:srcRect t="685" r="45129"/>
          <a:stretch>
            <a:fillRect/>
          </a:stretch>
        </p:blipFill>
        <p:spPr>
          <a:xfrm>
            <a:off x="7308304" y="116632"/>
            <a:ext cx="1717675" cy="18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31032" y="1340768"/>
            <a:ext cx="8389440" cy="5112568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200" b="1" u="none" strike="noStrike" kern="120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Arial Black" pitchFamily="34" charset="0"/>
                <a:cs typeface="Aharoni" pitchFamily="2" charset="-79"/>
              </a:rPr>
              <a:t>Мы достигли своей цели и </a:t>
            </a:r>
            <a:r>
              <a:rPr lang="ru-RU" sz="3200" b="1" dirty="0" smtClean="0">
                <a:solidFill>
                  <a:srgbClr val="990099"/>
                </a:solidFill>
                <a:latin typeface="Arial Black" pitchFamily="34" charset="0"/>
                <a:cs typeface="Aharoni" pitchFamily="2" charset="-79"/>
              </a:rPr>
              <a:t>д</a:t>
            </a:r>
            <a:r>
              <a:rPr kumimoji="0" lang="ru-RU" sz="3200" b="1" u="none" strike="noStrike" kern="120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Arial Black" pitchFamily="34" charset="0"/>
                <a:cs typeface="Aharoni" pitchFamily="2" charset="-79"/>
              </a:rPr>
              <a:t>оказали, что мусор и бытовые отходы можно использовать вторично или утилизировать без особого вреда для окружающей среды</a:t>
            </a:r>
            <a:r>
              <a:rPr lang="ru-RU" sz="3200" b="1" dirty="0" smtClean="0">
                <a:solidFill>
                  <a:srgbClr val="990099"/>
                </a:solidFill>
                <a:latin typeface="Arial Black" pitchFamily="34" charset="0"/>
                <a:cs typeface="Aharoni" pitchFamily="2" charset="-79"/>
              </a:rPr>
              <a:t> и здоровья человека.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  <a:cs typeface="Aharoni" pitchFamily="2" charset="-79"/>
              </a:rPr>
              <a:t>МЫ предложили свои способы вторичной переработки бытовых отходов.</a:t>
            </a:r>
            <a:endParaRPr kumimoji="0" lang="ru-RU" sz="3200" b="1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 Black" pitchFamily="34" charset="0"/>
              <a:cs typeface="Aharoni" pitchFamily="2" charset="-79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03848" y="188640"/>
            <a:ext cx="2620590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ВЫВОД: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yc\Desktop\IMG_29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496944" cy="626469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IMG_29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88640"/>
            <a:ext cx="3888432" cy="3096344"/>
          </a:xfrm>
          <a:prstGeom prst="rect">
            <a:avLst/>
          </a:prstGeom>
          <a:solidFill>
            <a:srgbClr val="FF0066"/>
          </a:solidFill>
          <a:ln w="76200">
            <a:solidFill>
              <a:srgbClr val="990099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3995936" y="404664"/>
            <a:ext cx="5040560" cy="61247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900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Команда:</a:t>
            </a:r>
          </a:p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Эколюдики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»</a:t>
            </a:r>
          </a:p>
          <a:p>
            <a:pPr algn="ctr"/>
            <a:r>
              <a:rPr lang="ru-RU" sz="54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900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Наш девиз:</a:t>
            </a:r>
          </a:p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«Мы - </a:t>
            </a:r>
            <a:r>
              <a:rPr lang="ru-RU" sz="4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Эколюдики</a:t>
            </a:r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! Наша задача: </a:t>
            </a:r>
            <a:b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Земли чистота - и никак не иначе!»</a:t>
            </a:r>
          </a:p>
          <a:p>
            <a:pPr algn="ctr"/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Рисунок 5" descr="нет мусору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3501008"/>
            <a:ext cx="3312368" cy="3168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9004019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 rot="20990349">
            <a:off x="298608" y="1247341"/>
            <a:ext cx="8424936" cy="2221979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СПАСИБО  ЗА  ВНИМАНИЕ !</a:t>
            </a:r>
            <a:endParaRPr lang="ru-RU" sz="3600" kern="10" spc="0" dirty="0">
              <a:ln w="9525">
                <a:solidFill>
                  <a:srgbClr val="CC99FF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Impac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4941168"/>
            <a:ext cx="849694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Презентацию составила </a:t>
            </a:r>
            <a:r>
              <a:rPr lang="ru-RU" sz="32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учитель нач</a:t>
            </a:r>
            <a:r>
              <a:rPr lang="ru-RU" sz="3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альных</a:t>
            </a:r>
            <a:r>
              <a:rPr lang="ru-RU" sz="32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классов МКОУСОШ № 11 п.Оус</a:t>
            </a:r>
          </a:p>
          <a:p>
            <a:pPr algn="ctr"/>
            <a:r>
              <a:rPr lang="ru-RU" sz="32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Нохрина Светлана Николаевна. 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628800"/>
            <a:ext cx="8229600" cy="4525963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Неправильное отношение человека к мусору и бытовым отходам наносит вред окружающей природе и самому человеку.</a:t>
            </a:r>
          </a:p>
        </p:txBody>
      </p:sp>
      <p:pic>
        <p:nvPicPr>
          <p:cNvPr id="5125" name="Picture 5" descr="D:\Documents and Settings\Admin\Рабочий стол\369248_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56992"/>
            <a:ext cx="476250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915816" y="404664"/>
            <a:ext cx="33279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Введение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" name="Содержимое 9" descr="musor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334000" y="3356992"/>
            <a:ext cx="3702496" cy="33950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628800"/>
            <a:ext cx="5472608" cy="4104456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  <a:defRPr/>
            </a:pPr>
            <a:r>
              <a:rPr lang="ru-RU" dirty="0" smtClean="0"/>
              <a:t>  </a:t>
            </a:r>
            <a:r>
              <a:rPr lang="ru-RU" sz="4000" b="1" i="1" dirty="0" smtClean="0">
                <a:solidFill>
                  <a:srgbClr val="FF0000"/>
                </a:solidFill>
              </a:rPr>
              <a:t>Доказать, что мусор и бытовые отходы можно использовать вторично или утилизировать без особого вреда для окружающей среды.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93053" y="332656"/>
            <a:ext cx="70627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u="sng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Цель  исследования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Picture 2" descr="D:\duce\МОЯ ПАПКА\Мои документы\Мусор\f_182244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1484784"/>
            <a:ext cx="3096344" cy="4688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Экологическая игра 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 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ортировка мусора!»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 descr="IMG_30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933056"/>
            <a:ext cx="3888432" cy="2736304"/>
          </a:xfrm>
          <a:prstGeom prst="rect">
            <a:avLst/>
          </a:prstGeom>
          <a:ln w="57150">
            <a:solidFill>
              <a:srgbClr val="002060"/>
            </a:solidFill>
          </a:ln>
        </p:spPr>
      </p:pic>
      <p:pic>
        <p:nvPicPr>
          <p:cNvPr id="4" name="Рисунок 3" descr="IMG_30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836712"/>
            <a:ext cx="2376264" cy="2952328"/>
          </a:xfrm>
          <a:prstGeom prst="rect">
            <a:avLst/>
          </a:prstGeom>
          <a:ln w="57150">
            <a:solidFill>
              <a:srgbClr val="990099"/>
            </a:solidFill>
          </a:ln>
        </p:spPr>
      </p:pic>
      <p:pic>
        <p:nvPicPr>
          <p:cNvPr id="5" name="Рисунок 4" descr="IMG_301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88224" y="836712"/>
            <a:ext cx="2376264" cy="2952328"/>
          </a:xfrm>
          <a:prstGeom prst="rect">
            <a:avLst/>
          </a:prstGeom>
          <a:ln w="57150">
            <a:solidFill>
              <a:srgbClr val="990099"/>
            </a:solidFill>
          </a:ln>
        </p:spPr>
      </p:pic>
      <p:pic>
        <p:nvPicPr>
          <p:cNvPr id="6" name="Рисунок 5" descr="IMG_302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91880" y="836712"/>
            <a:ext cx="2304256" cy="2852936"/>
          </a:xfrm>
          <a:prstGeom prst="rect">
            <a:avLst/>
          </a:prstGeom>
          <a:ln w="57150">
            <a:solidFill>
              <a:srgbClr val="990099"/>
            </a:solidFill>
          </a:ln>
        </p:spPr>
      </p:pic>
      <p:pic>
        <p:nvPicPr>
          <p:cNvPr id="7" name="Рисунок 6" descr="IMG_301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860032" y="3933056"/>
            <a:ext cx="3888432" cy="2736304"/>
          </a:xfrm>
          <a:prstGeom prst="rect">
            <a:avLst/>
          </a:prstGeom>
          <a:ln w="57150"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IMG_298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1340768"/>
            <a:ext cx="7632848" cy="532859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0"/>
            <a:ext cx="856895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Конкурс  Экологических  лозунгов!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125" name="Rectangle 5"/>
          <p:cNvSpPr>
            <a:spLocks noGrp="1" noChangeArrowheads="1"/>
          </p:cNvSpPr>
          <p:nvPr>
            <p:ph type="title" sz="quarter"/>
          </p:nvPr>
        </p:nvSpPr>
        <p:spPr>
          <a:xfrm>
            <a:off x="539552" y="476672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4000" b="1" i="1" dirty="0">
                <a:solidFill>
                  <a:srgbClr val="009900"/>
                </a:solidFill>
              </a:rPr>
              <a:t>И осенью, и весной мы </a:t>
            </a:r>
            <a:r>
              <a:rPr lang="ru-RU" sz="4000" b="1" i="1" dirty="0" smtClean="0">
                <a:solidFill>
                  <a:srgbClr val="009900"/>
                </a:solidFill>
              </a:rPr>
              <a:t>убираем мусор около школы!</a:t>
            </a:r>
            <a:r>
              <a:rPr lang="ru-RU" sz="4000" b="1" i="1" dirty="0">
                <a:solidFill>
                  <a:srgbClr val="FF0000"/>
                </a:solidFill>
              </a:rPr>
              <a:t/>
            </a:r>
            <a:br>
              <a:rPr lang="ru-RU" sz="4000" b="1" i="1" dirty="0">
                <a:solidFill>
                  <a:srgbClr val="FF0000"/>
                </a:solidFill>
              </a:rPr>
            </a:br>
            <a:endParaRPr lang="ru-RU" sz="4000" b="1" i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Oyc\Desktop\Новая папка\IMG_187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24744"/>
            <a:ext cx="3888432" cy="2589436"/>
          </a:xfrm>
          <a:prstGeom prst="rect">
            <a:avLst/>
          </a:prstGeom>
          <a:noFill/>
        </p:spPr>
      </p:pic>
      <p:pic>
        <p:nvPicPr>
          <p:cNvPr id="1027" name="Picture 3" descr="C:\Users\Oyc\Desktop\Новая папка\IMG_188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124744"/>
            <a:ext cx="4176464" cy="2661444"/>
          </a:xfrm>
          <a:prstGeom prst="rect">
            <a:avLst/>
          </a:prstGeom>
          <a:noFill/>
        </p:spPr>
      </p:pic>
      <p:pic>
        <p:nvPicPr>
          <p:cNvPr id="1028" name="Picture 4" descr="C:\Users\Oyc\Desktop\Новая папка\IMG_1891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938588"/>
            <a:ext cx="3960440" cy="2730772"/>
          </a:xfrm>
          <a:prstGeom prst="rect">
            <a:avLst/>
          </a:prstGeom>
          <a:noFill/>
        </p:spPr>
      </p:pic>
      <p:pic>
        <p:nvPicPr>
          <p:cNvPr id="1029" name="Picture 5" descr="C:\Users\Oyc\Desktop\Новая папка\IMG_189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4008" y="3938588"/>
            <a:ext cx="4176464" cy="27307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23512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87824" y="332656"/>
            <a:ext cx="576064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Экологический субботник</a:t>
            </a:r>
            <a:b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«ЧИСТЫЙ КЛАСС»! 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 descr="E:\разное 2\мне фотки\2-3 класс\IMG_2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509120"/>
            <a:ext cx="2376264" cy="2088232"/>
          </a:xfrm>
          <a:prstGeom prst="rect">
            <a:avLst/>
          </a:prstGeom>
          <a:noFill/>
        </p:spPr>
      </p:pic>
      <p:pic>
        <p:nvPicPr>
          <p:cNvPr id="1027" name="Picture 3" descr="E:\разное 2\мне фотки\2-3 класс\IMG_198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2564904"/>
            <a:ext cx="5184576" cy="3816424"/>
          </a:xfrm>
          <a:prstGeom prst="rect">
            <a:avLst/>
          </a:prstGeom>
          <a:noFill/>
        </p:spPr>
      </p:pic>
      <p:pic>
        <p:nvPicPr>
          <p:cNvPr id="2050" name="Picture 2" descr="C:\Users\Oyc\Desktop\фото смотр\IMG_29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260648"/>
            <a:ext cx="3096344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124745"/>
            <a:ext cx="8640960" cy="136815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ru-RU" sz="2800" dirty="0" smtClean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116632"/>
            <a:ext cx="9144000" cy="153888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«ВТОРАЯ  ЖИЗНЬ </a:t>
            </a: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ненужных вещей».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4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 descr="C:\Users\Oyc\Desktop\фото смотр\IMG_28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052736"/>
            <a:ext cx="4248472" cy="3744416"/>
          </a:xfrm>
          <a:prstGeom prst="rect">
            <a:avLst/>
          </a:prstGeom>
          <a:noFill/>
        </p:spPr>
      </p:pic>
      <p:pic>
        <p:nvPicPr>
          <p:cNvPr id="1027" name="Picture 3" descr="C:\Users\Oyc\Desktop\фото смотр\IMG_28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628800"/>
            <a:ext cx="4425056" cy="3744416"/>
          </a:xfrm>
          <a:prstGeom prst="rect">
            <a:avLst/>
          </a:prstGeom>
          <a:noFill/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251520" y="5445224"/>
            <a:ext cx="8640960" cy="11521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« ТАНК» – подарок для пап к 23 февраля. ( сделали из спичечных коробков)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348</Words>
  <Application>Microsoft Office PowerPoint</Application>
  <PresentationFormat>Экран (4:3)</PresentationFormat>
  <Paragraphs>52</Paragraphs>
  <Slides>20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И осенью, и весной мы убираем мусор около школы!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Oyc</dc:creator>
  <cp:lastModifiedBy>Оус</cp:lastModifiedBy>
  <cp:revision>88</cp:revision>
  <dcterms:created xsi:type="dcterms:W3CDTF">2013-03-02T13:26:57Z</dcterms:created>
  <dcterms:modified xsi:type="dcterms:W3CDTF">2003-03-09T19:11:19Z</dcterms:modified>
</cp:coreProperties>
</file>